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9" r:id="rId2"/>
    <p:sldId id="258" r:id="rId3"/>
    <p:sldId id="261" r:id="rId4"/>
    <p:sldId id="264" r:id="rId5"/>
    <p:sldId id="265" r:id="rId6"/>
    <p:sldId id="263" r:id="rId7"/>
    <p:sldId id="25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E1D51-ABC7-E942-89DE-15D276C07D7D}" type="datetimeFigureOut">
              <a:rPr lang="en-US" smtClean="0"/>
              <a:t>8/24/15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D7AE8-AF69-8F4C-9719-E4498299FAA8}" type="slidenum">
              <a:rPr lang="en-US" smtClean="0"/>
              <a:t>‹#›</a:t>
            </a:fld>
            <a:endParaRPr lang="en-US"/>
          </a:p>
        </p:txBody>
      </p:sp>
    </p:spTree>
    <p:extLst>
      <p:ext uri="{BB962C8B-B14F-4D97-AF65-F5344CB8AC3E}">
        <p14:creationId xmlns:p14="http://schemas.microsoft.com/office/powerpoint/2010/main" val="21912604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A55872-5857-EE4A-A10D-18CB4427B51F}" type="slidenum">
              <a:rPr lang="en-US" sz="1200">
                <a:cs typeface="Arial" charset="0"/>
              </a:rPr>
              <a:pPr/>
              <a:t>1</a:t>
            </a:fld>
            <a:endParaRPr lang="en-US" sz="120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right to vote in elections is fundamental to democracy. But many Americans won the right to vote only after long struggles. It took more than 30 years from the adoption of the Constitution for most states to allow white men without property to vote. Women gained the right to vote in all U.S. elections only in 1920, and young people ages 18 to 20 did so only beginning in 1971. Not many African Americans in the South were able to vote until after 1965.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5CC6CA-6244-1044-9623-C3597D9FC5B1}" type="slidenum">
              <a:rPr lang="en-US" sz="1200">
                <a:cs typeface="Arial" charset="0"/>
              </a:rPr>
              <a:pPr/>
              <a:t>3</a:t>
            </a:fld>
            <a:endParaRPr lang="en-US" sz="120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Democracy is a system of rule by the people, rooted in three fundamental principles: </a:t>
            </a:r>
          </a:p>
          <a:p>
            <a:r>
              <a:rPr lang="en-US"/>
              <a:t>• popular sovereignty </a:t>
            </a:r>
          </a:p>
          <a:p>
            <a:r>
              <a:rPr lang="en-US"/>
              <a:t>• political equality</a:t>
            </a:r>
          </a:p>
          <a:p>
            <a:r>
              <a:rPr lang="en-US"/>
              <a:t>• political liberty </a:t>
            </a:r>
          </a:p>
          <a:p>
            <a:r>
              <a:rPr lang="en-US"/>
              <a:t>In a representative democracy like that of the United States, the people don’t rule directly, but through elected representatives. People have broad civil and political rights, but the majority doesn’t always get its way. Because democracy holds an important place in Americans’ values and is particularly relevant to judging political processes, it’s the standard we’ll use throughout this course to evaluate the quality of our politics and government.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D2F722-6F27-924A-AA06-34D69602EF35}" type="slidenum">
              <a:rPr lang="en-US" sz="1200">
                <a:cs typeface="Arial" charset="0"/>
              </a:rPr>
              <a:pPr/>
              <a:t>4</a:t>
            </a:fld>
            <a:endParaRPr lang="en-US" sz="120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Popular sovereignty means that people are the ultimate source of government authority and that what the government does is determined by what the people want. How can we recognize popular sovereignty when we see it?</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Government leaders must be selected in competitive elections that are free and fair. By free, we mean that there’s no coercion of voters or election officials and that all adult citizens are able to run for office and vote in elections. By fair, we mean that election rules don’t favor some over others and that ballots are accurately counted. Widespread participation is necessary to keep elected officials responsive to the will of the people. If people are to form authentic and rational attitudes about public policies and political leaders, they must have access to accurate political information, insightful interpretations, and vigorous debate.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09AFC2-DDE2-9C4E-A943-FB585542F0A8}" type="slidenum">
              <a:rPr lang="en-US" sz="1200">
                <a:cs typeface="Arial" charset="0"/>
              </a:rPr>
              <a:pPr/>
              <a:t>5</a:t>
            </a:fld>
            <a:endParaRPr lang="en-US" sz="1200">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If the actions of government are to respond to all citizens, the only decision rule that makes sense is majority rule. The most obvious sign of popular sovereignty is the existence of a close correspondence between what government does and what the people want it to do. </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Additionally, these policies must be carried out as intended and must effectively address the problems that led to the formation of these policies in the first place. Without this last condition, the people might end up with policies in place that reflect their wishes in name only. Government policies must be turned into government actions that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FE452C-70B8-2D4D-B732-7F7BAADAF824}" type="slidenum">
              <a:rPr lang="en-US" sz="1200">
                <a:cs typeface="Arial" charset="0"/>
              </a:rPr>
              <a:pPr/>
              <a:t>6</a:t>
            </a:fld>
            <a:endParaRPr lang="en-US" sz="120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second benchmark of representative democracy, and a necessary condition for popular sovereignty to exist, is political equality. This is the idea that each person, being of equal intrinsic value as other human beings, carries the same weight in voting and other political decision making.</a:t>
            </a:r>
          </a:p>
          <a:p>
            <a:endParaRPr lang="en-US"/>
          </a:p>
          <a:p>
            <a:r>
              <a:rPr lang="en-US"/>
              <a:t>Political equality also involves what the Fourteenth Amendment to the Constitution calls “equal protection,” meaning that everyone in a democracy is treated the same by government. Taken together, political equality and equal treatment are sometimes called civil rights. Is political equality possible when great economic inequality exists, as is the case in the United States?</a:t>
            </a:r>
          </a:p>
          <a:p>
            <a:endParaRPr lang="en-US"/>
          </a:p>
          <a:p>
            <a:r>
              <a:rPr lang="en-US"/>
              <a:t>A third benchmark of democracy in representative systems, and another necessary condition for popular sovereignty to exist, is political liberty. Political liberty refers to basic freedoms essential to the formation and expression of majority opinion and its translation into public policies. These essential liberties include the freedoms of speech, of conscience and religion, of the press, and of assembly and association, embodied in the First Amendment to the U.S. Constitution. </a:t>
            </a:r>
          </a:p>
          <a:p>
            <a:endParaRPr lang="en-US"/>
          </a:p>
          <a:p>
            <a:r>
              <a:rPr lang="en-US"/>
              <a:t>Philosopher John Locke thought that individual rights and liberty were so fundamental to society that their protection is the very reason people agreed to enter into a social contract to form a government in the first place.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4ECA5B-9774-AC47-BEDB-F83BD9DB3D7E}" type="slidenum">
              <a:rPr lang="en-US" sz="1200">
                <a:cs typeface="Arial" charset="0"/>
              </a:rPr>
              <a:pPr/>
              <a:t>7</a:t>
            </a:fld>
            <a:endParaRPr lang="en-US" sz="120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Various actors, institutions, and processes interact to influence what government does in the United States. Structural factors such as the economy, the political culture, the international system, and constitutional rules play a strong role in political events. They may influence the government directly, or, as is more often the case, through political linkages such as elections, parties, and interest groups. In a democratic society, government policies should reflect these influences.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A9CBC9-18AC-4043-BAB3-4C4908D2F6A6}"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7807-53EC-ED4D-AA2A-2541E45B38A2}"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9CBC9-18AC-4043-BAB3-4C4908D2F6A6}"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9CBC9-18AC-4043-BAB3-4C4908D2F6A6}"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9CBC9-18AC-4043-BAB3-4C4908D2F6A6}"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9CBC9-18AC-4043-BAB3-4C4908D2F6A6}"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7807-53EC-ED4D-AA2A-2541E45B38A2}"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A9CBC9-18AC-4043-BAB3-4C4908D2F6A6}"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9CBC9-18AC-4043-BAB3-4C4908D2F6A6}" type="datetimeFigureOut">
              <a:rPr lang="en-US" smtClean="0"/>
              <a:t>8/24/15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37807-53EC-ED4D-AA2A-2541E45B38A2}"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A9CBC9-18AC-4043-BAB3-4C4908D2F6A6}" type="datetimeFigureOut">
              <a:rPr lang="en-US" smtClean="0"/>
              <a:t>8/24/15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CBC9-18AC-4043-BAB3-4C4908D2F6A6}" type="datetimeFigureOut">
              <a:rPr lang="en-US" smtClean="0"/>
              <a:t>8/24/15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CBC9-18AC-4043-BAB3-4C4908D2F6A6}"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7807-53EC-ED4D-AA2A-2541E45B38A2}"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CBC9-18AC-4043-BAB3-4C4908D2F6A6}"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7807-53EC-ED4D-AA2A-2541E45B38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FA9CBC9-18AC-4043-BAB3-4C4908D2F6A6}" type="datetimeFigureOut">
              <a:rPr lang="en-US" smtClean="0"/>
              <a:t>8/24/15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2437807-53EC-ED4D-AA2A-2541E45B38A2}"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9" descr="CO-01_5055936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6" name="Rectangle 32"/>
          <p:cNvSpPr>
            <a:spLocks noGrp="1" noChangeArrowheads="1"/>
          </p:cNvSpPr>
          <p:nvPr>
            <p:ph type="title" idx="4294967295"/>
          </p:nvPr>
        </p:nvSpPr>
        <p:spPr>
          <a:xfrm>
            <a:off x="2165350" y="5486400"/>
            <a:ext cx="6978650" cy="1143000"/>
          </a:xfrm>
        </p:spPr>
        <p:txBody>
          <a:bodyPr/>
          <a:lstStyle/>
          <a:p>
            <a:pPr eaLnBrk="1" hangingPunct="1">
              <a:defRPr/>
            </a:pPr>
            <a:r>
              <a:rPr lang="en-GB" b="1" dirty="0" smtClean="0">
                <a:cs typeface="+mj-cs"/>
              </a:rPr>
              <a:t>   </a:t>
            </a:r>
            <a:endParaRPr lang="en-US" b="1" dirty="0" smtClean="0">
              <a:cs typeface="+mj-cs"/>
            </a:endParaRPr>
          </a:p>
        </p:txBody>
      </p:sp>
      <p:sp>
        <p:nvSpPr>
          <p:cNvPr id="26627" name="Rectangle 3"/>
          <p:cNvSpPr txBox="1">
            <a:spLocks noChangeArrowheads="1"/>
          </p:cNvSpPr>
          <p:nvPr/>
        </p:nvSpPr>
        <p:spPr bwMode="auto">
          <a:xfrm>
            <a:off x="6553200" y="5943600"/>
            <a:ext cx="25971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cs typeface="ＭＳ Ｐゴシック" charset="0"/>
              </a:defRPr>
            </a:lvl1pPr>
            <a:lvl2pPr marL="742950" indent="-28575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2pPr>
            <a:lvl3pPr marL="1143000" indent="-2286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3pPr>
            <a:lvl4pPr marL="1600200" indent="-2286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4pPr>
            <a:lvl5pPr marL="2057400" indent="-2286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9pPr>
          </a:lstStyle>
          <a:p>
            <a:pPr eaLnBrk="1">
              <a:lnSpc>
                <a:spcPct val="102000"/>
              </a:lnSpc>
              <a:spcBef>
                <a:spcPct val="20000"/>
              </a:spcBef>
            </a:pPr>
            <a:endParaRPr lang="en-GB" sz="2000" b="1">
              <a:solidFill>
                <a:srgbClr val="660099"/>
              </a:solidFill>
              <a:latin typeface="Verdana" charset="0"/>
              <a:cs typeface="Arial" charset="0"/>
            </a:endParaRPr>
          </a:p>
        </p:txBody>
      </p:sp>
      <p:sp>
        <p:nvSpPr>
          <p:cNvPr id="26631" name="Rectangle 32"/>
          <p:cNvSpPr>
            <a:spLocks noChangeArrowheads="1"/>
          </p:cNvSpPr>
          <p:nvPr/>
        </p:nvSpPr>
        <p:spPr bwMode="auto">
          <a:xfrm>
            <a:off x="228599" y="0"/>
            <a:ext cx="7872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pPr>
            <a:r>
              <a:rPr lang="en-GB" sz="3800" b="1" dirty="0">
                <a:solidFill>
                  <a:srgbClr val="000000"/>
                </a:solidFill>
                <a:latin typeface="+mj-lt"/>
                <a:cs typeface="Arial" charset="0"/>
              </a:rPr>
              <a:t>Democracy and     American Politics</a:t>
            </a:r>
            <a:endParaRPr lang="en-US" sz="3800" b="1" dirty="0">
              <a:solidFill>
                <a:srgbClr val="000000"/>
              </a:solidFill>
              <a:latin typeface="+mj-lt"/>
              <a:cs typeface="Arial" charset="0"/>
            </a:endParaRPr>
          </a:p>
        </p:txBody>
      </p:sp>
    </p:spTree>
    <p:extLst>
      <p:ext uri="{BB962C8B-B14F-4D97-AF65-F5344CB8AC3E}">
        <p14:creationId xmlns:p14="http://schemas.microsoft.com/office/powerpoint/2010/main" val="28218595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894" y="3462420"/>
            <a:ext cx="7329905" cy="1261979"/>
          </a:xfrm>
        </p:spPr>
        <p:txBody>
          <a:bodyPr/>
          <a:lstStyle/>
          <a:p>
            <a:r>
              <a:rPr lang="en-US" sz="4400" dirty="0" smtClean="0"/>
              <a:t>What is a democracy?</a:t>
            </a:r>
            <a:endParaRPr lang="en-US" sz="4400" dirty="0"/>
          </a:p>
        </p:txBody>
      </p:sp>
      <p:sp>
        <p:nvSpPr>
          <p:cNvPr id="3" name="Subtitle 2"/>
          <p:cNvSpPr>
            <a:spLocks noGrp="1"/>
          </p:cNvSpPr>
          <p:nvPr>
            <p:ph type="subTitle" idx="1"/>
          </p:nvPr>
        </p:nvSpPr>
        <p:spPr/>
        <p:txBody>
          <a:bodyPr>
            <a:normAutofit/>
          </a:bodyPr>
          <a:lstStyle/>
          <a:p>
            <a:r>
              <a:rPr lang="en-US" sz="4000" dirty="0" smtClean="0"/>
              <a:t>Does government work?</a:t>
            </a:r>
            <a:endParaRPr lang="en-US" sz="4000" dirty="0"/>
          </a:p>
        </p:txBody>
      </p:sp>
    </p:spTree>
    <p:extLst>
      <p:ext uri="{BB962C8B-B14F-4D97-AF65-F5344CB8AC3E}">
        <p14:creationId xmlns:p14="http://schemas.microsoft.com/office/powerpoint/2010/main" val="320152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txBox="1">
            <a:spLocks noChangeArrowheads="1"/>
          </p:cNvSpPr>
          <p:nvPr/>
        </p:nvSpPr>
        <p:spPr bwMode="auto">
          <a:xfrm>
            <a:off x="301625" y="1730375"/>
            <a:ext cx="807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eaLnBrk="1" hangingPunct="1">
              <a:lnSpc>
                <a:spcPct val="120000"/>
              </a:lnSpc>
              <a:spcBef>
                <a:spcPct val="20000"/>
              </a:spcBef>
              <a:buClr>
                <a:srgbClr val="4D3F99"/>
              </a:buClr>
              <a:buFont typeface="Wingdings 2" charset="0"/>
              <a:buChar char="¤"/>
            </a:pPr>
            <a:r>
              <a:rPr lang="en-GB" sz="2800" dirty="0">
                <a:solidFill>
                  <a:srgbClr val="000000"/>
                </a:solidFill>
                <a:latin typeface="Verdana" charset="0"/>
                <a:cs typeface="Arial" charset="0"/>
              </a:rPr>
              <a:t>Democratic Origins</a:t>
            </a:r>
          </a:p>
          <a:p>
            <a:pPr lvl="1" eaLnBrk="1" hangingPunct="1">
              <a:lnSpc>
                <a:spcPct val="120000"/>
              </a:lnSpc>
              <a:spcBef>
                <a:spcPct val="20000"/>
              </a:spcBef>
              <a:buClr>
                <a:srgbClr val="4D3F99"/>
              </a:buClr>
              <a:buFont typeface="Wingdings 2" charset="0"/>
              <a:buChar char="¤"/>
            </a:pPr>
            <a:r>
              <a:rPr lang="en-GB" sz="2800" dirty="0">
                <a:solidFill>
                  <a:srgbClr val="000000"/>
                </a:solidFill>
                <a:latin typeface="Verdana" charset="0"/>
                <a:cs typeface="Arial" charset="0"/>
              </a:rPr>
              <a:t>Direct Versus Representative Democracy</a:t>
            </a:r>
          </a:p>
          <a:p>
            <a:pPr lvl="1" eaLnBrk="1" hangingPunct="1">
              <a:lnSpc>
                <a:spcPct val="120000"/>
              </a:lnSpc>
              <a:spcBef>
                <a:spcPct val="20000"/>
              </a:spcBef>
              <a:buClr>
                <a:srgbClr val="4D3F99"/>
              </a:buClr>
              <a:buFont typeface="Wingdings 2" charset="0"/>
              <a:buChar char="¤"/>
            </a:pPr>
            <a:r>
              <a:rPr lang="en-GB" sz="2800" dirty="0">
                <a:solidFill>
                  <a:srgbClr val="000000"/>
                </a:solidFill>
                <a:latin typeface="Verdana" charset="0"/>
                <a:cs typeface="Arial" charset="0"/>
              </a:rPr>
              <a:t>Benchmarks of Representative Democracy</a:t>
            </a:r>
          </a:p>
          <a:p>
            <a:pPr lvl="1" eaLnBrk="1" hangingPunct="1">
              <a:lnSpc>
                <a:spcPct val="120000"/>
              </a:lnSpc>
              <a:spcBef>
                <a:spcPct val="20000"/>
              </a:spcBef>
              <a:buClr>
                <a:srgbClr val="4D3F99"/>
              </a:buClr>
              <a:buFont typeface="Wingdings 2" charset="0"/>
              <a:buChar char="¤"/>
            </a:pPr>
            <a:r>
              <a:rPr lang="en-GB" sz="2800" dirty="0">
                <a:solidFill>
                  <a:srgbClr val="000000"/>
                </a:solidFill>
                <a:latin typeface="Verdana" charset="0"/>
                <a:cs typeface="Arial" charset="0"/>
              </a:rPr>
              <a:t>Objections to Liberal Democracy</a:t>
            </a:r>
          </a:p>
        </p:txBody>
      </p:sp>
      <p:sp>
        <p:nvSpPr>
          <p:cNvPr id="32770"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cs typeface="Arial" charset="0"/>
              </a:rPr>
              <a:t>1.1</a:t>
            </a:r>
            <a:endParaRPr lang="en-US" sz="2800">
              <a:cs typeface="Arial" charset="0"/>
            </a:endParaRPr>
          </a:p>
        </p:txBody>
      </p:sp>
      <p:sp>
        <p:nvSpPr>
          <p:cNvPr id="5" name="Rectangle 2"/>
          <p:cNvSpPr txBox="1">
            <a:spLocks noChangeArrowheads="1"/>
          </p:cNvSpPr>
          <p:nvPr/>
        </p:nvSpPr>
        <p:spPr bwMode="auto">
          <a:xfrm>
            <a:off x="301625" y="530225"/>
            <a:ext cx="7543800" cy="838200"/>
          </a:xfrm>
          <a:prstGeom prst="rect">
            <a:avLst/>
          </a:prstGeom>
          <a:noFill/>
          <a:ln w="9525">
            <a:noFill/>
            <a:miter lim="800000"/>
            <a:headEnd/>
            <a:tailEnd/>
          </a:ln>
        </p:spPr>
        <p:txBody>
          <a:bodyPr/>
          <a:lstStyle/>
          <a:p>
            <a:pPr algn="ctr" defTabSz="457200" eaLnBrk="1" hangingPunct="1">
              <a:lnSpc>
                <a:spcPct val="9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b="1" dirty="0">
                <a:solidFill>
                  <a:srgbClr val="000000"/>
                </a:solidFill>
                <a:latin typeface="Rockwell" pitchFamily="-16" charset="0"/>
                <a:ea typeface="+mj-ea"/>
                <a:cs typeface="+mn-cs"/>
              </a:rPr>
              <a:t>Democracy</a:t>
            </a:r>
            <a:endParaRPr lang="en-US" sz="4400" b="1" dirty="0">
              <a:solidFill>
                <a:srgbClr val="000000"/>
              </a:solidFill>
              <a:latin typeface="Rockwell" pitchFamily="-16" charset="0"/>
              <a:ea typeface="+mj-ea"/>
              <a:cs typeface="+mn-cs"/>
            </a:endParaRPr>
          </a:p>
        </p:txBody>
      </p:sp>
      <p:sp>
        <p:nvSpPr>
          <p:cNvPr id="6"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Tree>
    <p:extLst>
      <p:ext uri="{BB962C8B-B14F-4D97-AF65-F5344CB8AC3E}">
        <p14:creationId xmlns:p14="http://schemas.microsoft.com/office/powerpoint/2010/main" val="192914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706438"/>
            <a:ext cx="7543800" cy="1143000"/>
          </a:xfrm>
        </p:spPr>
        <p:txBody>
          <a:bodyPr>
            <a:noAutofit/>
          </a:bodyPr>
          <a:lstStyle/>
          <a:p>
            <a:pPr eaLnBrk="1" hangingPunct="1">
              <a:defRPr/>
            </a:pPr>
            <a:r>
              <a:rPr lang="en-GB" sz="4400" kern="1200" dirty="0" smtClean="0">
                <a:solidFill>
                  <a:srgbClr val="000000"/>
                </a:solidFill>
                <a:latin typeface="Rockwell" pitchFamily="-16" charset="0"/>
                <a:cs typeface="Arial" charset="0"/>
              </a:rPr>
              <a:t>Benchmarks of Representative Democracy</a:t>
            </a:r>
            <a:endParaRPr lang="en-US" sz="4400" kern="1200" dirty="0" smtClean="0">
              <a:solidFill>
                <a:srgbClr val="000000"/>
              </a:solidFill>
              <a:latin typeface="Rockwell" pitchFamily="-16" charset="0"/>
              <a:cs typeface="Arial" charset="0"/>
            </a:endParaRPr>
          </a:p>
        </p:txBody>
      </p:sp>
      <p:sp>
        <p:nvSpPr>
          <p:cNvPr id="26627" name="Rectangle 3"/>
          <p:cNvSpPr>
            <a:spLocks noGrp="1" noChangeArrowheads="1"/>
          </p:cNvSpPr>
          <p:nvPr>
            <p:ph type="body" idx="4294967295"/>
          </p:nvPr>
        </p:nvSpPr>
        <p:spPr>
          <a:xfrm>
            <a:off x="0" y="1984375"/>
            <a:ext cx="8001000" cy="2590800"/>
          </a:xfrm>
        </p:spPr>
        <p:txBody>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1" charset="0"/>
                <a:cs typeface="+mn-cs"/>
              </a:rPr>
              <a:t>Popular Sovereignty</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Government leaders are selected in competitive elections</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Elections are free and fair</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People participate in the political process</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High-quality information is available</a:t>
            </a:r>
          </a:p>
        </p:txBody>
      </p:sp>
      <p:sp>
        <p:nvSpPr>
          <p:cNvPr id="4301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cs typeface="Arial" charset="0"/>
              </a:rPr>
              <a:t>1.1</a:t>
            </a:r>
            <a:endParaRPr lang="en-US" sz="2800">
              <a:cs typeface="Arial" charset="0"/>
            </a:endParaRPr>
          </a:p>
        </p:txBody>
      </p:sp>
      <p:sp>
        <p:nvSpPr>
          <p:cNvPr id="5"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Tree>
    <p:extLst>
      <p:ext uri="{BB962C8B-B14F-4D97-AF65-F5344CB8AC3E}">
        <p14:creationId xmlns:p14="http://schemas.microsoft.com/office/powerpoint/2010/main" val="3039829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747713"/>
            <a:ext cx="7543800" cy="1143000"/>
          </a:xfrm>
        </p:spPr>
        <p:txBody>
          <a:bodyPr>
            <a:noAutofit/>
          </a:bodyPr>
          <a:lstStyle/>
          <a:p>
            <a:pPr eaLnBrk="1" hangingPunct="1">
              <a:defRPr/>
            </a:pPr>
            <a:r>
              <a:rPr lang="en-GB" sz="4400" kern="1200" dirty="0" smtClean="0">
                <a:solidFill>
                  <a:srgbClr val="000000"/>
                </a:solidFill>
                <a:latin typeface="Rockwell" pitchFamily="-16" charset="0"/>
                <a:cs typeface="Arial" charset="0"/>
              </a:rPr>
              <a:t>Benchmarks of Representative Democracy</a:t>
            </a:r>
            <a:endParaRPr lang="en-US" sz="4400" kern="1200" dirty="0" smtClean="0">
              <a:solidFill>
                <a:srgbClr val="000000"/>
              </a:solidFill>
              <a:latin typeface="Rockwell" pitchFamily="-16" charset="0"/>
              <a:cs typeface="Arial" charset="0"/>
            </a:endParaRPr>
          </a:p>
        </p:txBody>
      </p:sp>
      <p:sp>
        <p:nvSpPr>
          <p:cNvPr id="27651" name="Rectangle 3"/>
          <p:cNvSpPr>
            <a:spLocks noGrp="1" noChangeArrowheads="1"/>
          </p:cNvSpPr>
          <p:nvPr>
            <p:ph type="body" idx="4294967295"/>
          </p:nvPr>
        </p:nvSpPr>
        <p:spPr>
          <a:xfrm>
            <a:off x="0" y="1984375"/>
            <a:ext cx="8001000" cy="1752600"/>
          </a:xfrm>
        </p:spPr>
        <p:txBody>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1" charset="0"/>
                <a:cs typeface="+mn-cs"/>
              </a:rPr>
              <a:t>Popular Sovereignty</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Majority rules</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Government policies reflect the wishes of the people</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Government policies are effective</a:t>
            </a:r>
          </a:p>
        </p:txBody>
      </p:sp>
      <p:sp>
        <p:nvSpPr>
          <p:cNvPr id="4505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cs typeface="Arial" charset="0"/>
              </a:rPr>
              <a:t>1.1</a:t>
            </a:r>
            <a:endParaRPr lang="en-US" sz="2800">
              <a:cs typeface="Arial" charset="0"/>
            </a:endParaRPr>
          </a:p>
        </p:txBody>
      </p:sp>
      <p:sp>
        <p:nvSpPr>
          <p:cNvPr id="5"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Tree>
    <p:extLst>
      <p:ext uri="{BB962C8B-B14F-4D97-AF65-F5344CB8AC3E}">
        <p14:creationId xmlns:p14="http://schemas.microsoft.com/office/powerpoint/2010/main" val="41398338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0" y="533400"/>
            <a:ext cx="7543800" cy="1143000"/>
          </a:xfrm>
        </p:spPr>
        <p:txBody>
          <a:bodyPr>
            <a:normAutofit fontScale="90000"/>
          </a:bodyPr>
          <a:lstStyle/>
          <a:p>
            <a:pPr eaLnBrk="1" hangingPunct="1"/>
            <a:r>
              <a:rPr lang="en-GB" dirty="0">
                <a:latin typeface="Arial" charset="0"/>
                <a:ea typeface="ＭＳ Ｐゴシック" charset="0"/>
              </a:rPr>
              <a:t/>
            </a:r>
            <a:br>
              <a:rPr lang="en-GB" dirty="0">
                <a:latin typeface="Arial" charset="0"/>
                <a:ea typeface="ＭＳ Ｐゴシック" charset="0"/>
              </a:rPr>
            </a:br>
            <a:r>
              <a:rPr lang="en-GB" dirty="0">
                <a:latin typeface="Arial" charset="0"/>
                <a:ea typeface="ＭＳ Ｐゴシック" charset="0"/>
              </a:rPr>
              <a:t/>
            </a:r>
            <a:br>
              <a:rPr lang="en-GB" dirty="0">
                <a:latin typeface="Arial" charset="0"/>
                <a:ea typeface="ＭＳ Ｐゴシック" charset="0"/>
              </a:rPr>
            </a:br>
            <a:endParaRPr lang="en-US" dirty="0">
              <a:latin typeface="Arial" charset="0"/>
              <a:ea typeface="ＭＳ Ｐゴシック" charset="0"/>
            </a:endParaRPr>
          </a:p>
        </p:txBody>
      </p:sp>
      <p:sp>
        <p:nvSpPr>
          <p:cNvPr id="29699" name="Rectangle 3"/>
          <p:cNvSpPr>
            <a:spLocks noGrp="1" noChangeArrowheads="1"/>
          </p:cNvSpPr>
          <p:nvPr>
            <p:ph type="body" idx="4294967295"/>
          </p:nvPr>
        </p:nvSpPr>
        <p:spPr>
          <a:xfrm>
            <a:off x="0" y="1984375"/>
            <a:ext cx="8001000" cy="3124200"/>
          </a:xfrm>
        </p:spPr>
        <p:txBody>
          <a:bodyPr/>
          <a:lstStyle/>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1" charset="0"/>
                <a:cs typeface="+mn-cs"/>
              </a:rPr>
              <a:t>Political Equality</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Equal protection</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Civil rights</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Linked to economic equality?</a:t>
            </a:r>
          </a:p>
          <a:p>
            <a:pPr marL="457200" lvl="1" indent="-457200" defTabSz="457200" eaLnBrk="1" hangingPunct="1">
              <a:lnSpc>
                <a:spcPct val="120000"/>
              </a:lnSpc>
              <a:buClr>
                <a:srgbClr val="4D3F99"/>
              </a:buClr>
              <a:buSzPct val="100000"/>
              <a:buFont typeface="Wingdings 2" panose="05020102010507070707"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1" charset="0"/>
                <a:cs typeface="+mn-cs"/>
              </a:rPr>
              <a:t>Political Liberty</a:t>
            </a:r>
          </a:p>
          <a:p>
            <a:pPr marL="742950" lvl="2" indent="-28575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000" b="0" kern="1200" dirty="0" smtClean="0">
                <a:solidFill>
                  <a:srgbClr val="000000"/>
                </a:solidFill>
                <a:latin typeface="Verdana" pitchFamily="34" charset="0"/>
                <a:cs typeface="+mn-cs"/>
              </a:rPr>
              <a:t>Social contract</a:t>
            </a:r>
          </a:p>
        </p:txBody>
      </p:sp>
      <p:sp>
        <p:nvSpPr>
          <p:cNvPr id="491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cs typeface="Arial" charset="0"/>
              </a:rPr>
              <a:t>1.1</a:t>
            </a:r>
            <a:endParaRPr lang="en-US" sz="2800">
              <a:cs typeface="Arial" charset="0"/>
            </a:endParaRPr>
          </a:p>
        </p:txBody>
      </p:sp>
      <p:sp>
        <p:nvSpPr>
          <p:cNvPr id="5" name="Rectangle 5"/>
          <p:cNvSpPr txBox="1">
            <a:spLocks noChangeArrowheads="1"/>
          </p:cNvSpPr>
          <p:nvPr/>
        </p:nvSpPr>
        <p:spPr bwMode="auto">
          <a:xfrm>
            <a:off x="0" y="6477000"/>
            <a:ext cx="533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en-US"/>
            </a:defPPr>
            <a:lvl1pPr algn="l" rtl="0" eaLnBrk="0" fontAlgn="base" hangingPunct="0">
              <a:spcBef>
                <a:spcPct val="0"/>
              </a:spcBef>
              <a:spcAft>
                <a:spcPct val="0"/>
              </a:spcAft>
              <a:defRPr sz="1200" kern="1200">
                <a:solidFill>
                  <a:schemeClr val="bg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smtClean="0"/>
              <a:t>© 2015  Pearson Education, Inc. All rights reserved.</a:t>
            </a:r>
            <a:endParaRPr lang="en-US" dirty="0" smtClean="0"/>
          </a:p>
        </p:txBody>
      </p:sp>
      <p:sp>
        <p:nvSpPr>
          <p:cNvPr id="2" name="Rectangle 1"/>
          <p:cNvSpPr/>
          <p:nvPr/>
        </p:nvSpPr>
        <p:spPr>
          <a:xfrm>
            <a:off x="548103" y="614571"/>
            <a:ext cx="7633369" cy="2123658"/>
          </a:xfrm>
          <a:prstGeom prst="rect">
            <a:avLst/>
          </a:prstGeom>
        </p:spPr>
        <p:txBody>
          <a:bodyPr wrap="square">
            <a:spAutoFit/>
          </a:bodyPr>
          <a:lstStyle/>
          <a:p>
            <a:r>
              <a:rPr lang="en-GB" sz="4400" dirty="0" smtClean="0">
                <a:solidFill>
                  <a:srgbClr val="000000"/>
                </a:solidFill>
                <a:latin typeface="Rockwell" charset="0"/>
                <a:ea typeface="ＭＳ Ｐゴシック" charset="0"/>
                <a:cs typeface="Arial" charset="0"/>
              </a:rPr>
              <a:t>Benchmarks of Representative Democracy</a:t>
            </a:r>
            <a:r>
              <a:rPr lang="en-GB" sz="4400" dirty="0" smtClean="0">
                <a:latin typeface="Arial" charset="0"/>
                <a:ea typeface="ＭＳ Ｐゴシック" charset="0"/>
              </a:rPr>
              <a:t/>
            </a:r>
            <a:br>
              <a:rPr lang="en-GB" sz="4400" dirty="0" smtClean="0">
                <a:latin typeface="Arial" charset="0"/>
                <a:ea typeface="ＭＳ Ｐゴシック" charset="0"/>
              </a:rPr>
            </a:br>
            <a:endParaRPr lang="en-US" sz="4400" dirty="0"/>
          </a:p>
        </p:txBody>
      </p:sp>
    </p:spTree>
    <p:extLst>
      <p:ext uri="{BB962C8B-B14F-4D97-AF65-F5344CB8AC3E}">
        <p14:creationId xmlns:p14="http://schemas.microsoft.com/office/powerpoint/2010/main" val="24795785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sz="1800"/>
          </a:p>
        </p:txBody>
      </p:sp>
      <p:sp>
        <p:nvSpPr>
          <p:cNvPr id="69635" name="Rectangle 30"/>
          <p:cNvSpPr>
            <a:spLocks noChangeArrowheads="1"/>
          </p:cNvSpPr>
          <p:nvPr/>
        </p:nvSpPr>
        <p:spPr bwMode="auto">
          <a:xfrm>
            <a:off x="958015" y="308483"/>
            <a:ext cx="7315200" cy="4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2600" b="1" dirty="0">
                <a:solidFill>
                  <a:srgbClr val="000000"/>
                </a:solidFill>
                <a:latin typeface="Rockwell" charset="0"/>
                <a:cs typeface="Arial" charset="0"/>
              </a:rPr>
              <a:t>FIGURE 1.1: The analytical framework</a:t>
            </a:r>
          </a:p>
        </p:txBody>
      </p:sp>
      <p:pic>
        <p:nvPicPr>
          <p:cNvPr id="69636" name="Picture 5" descr="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789" y="973709"/>
            <a:ext cx="6269789" cy="578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1.2</a:t>
            </a:r>
            <a:endParaRPr lang="en-US" sz="2800"/>
          </a:p>
        </p:txBody>
      </p:sp>
    </p:spTree>
    <p:extLst>
      <p:ext uri="{BB962C8B-B14F-4D97-AF65-F5344CB8AC3E}">
        <p14:creationId xmlns:p14="http://schemas.microsoft.com/office/powerpoint/2010/main" val="15444378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16</TotalTime>
  <Words>930</Words>
  <Application>Microsoft Macintosh PowerPoint</Application>
  <PresentationFormat>On-screen Show (4:3)</PresentationFormat>
  <Paragraphs>64</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NewsPrint</vt:lpstr>
      <vt:lpstr>   </vt:lpstr>
      <vt:lpstr>What is a democracy?</vt:lpstr>
      <vt:lpstr>PowerPoint Presentation</vt:lpstr>
      <vt:lpstr>Benchmarks of Representative Democracy</vt:lpstr>
      <vt:lpstr>Benchmarks of Representative Democracy</vt:lpstr>
      <vt:lpstr>  </vt:lpstr>
      <vt:lpstr>PowerPoint Presentation</vt:lpstr>
    </vt:vector>
  </TitlesOfParts>
  <Company>University of Richmond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Simpson</dc:creator>
  <cp:lastModifiedBy>Andrea Simpson</cp:lastModifiedBy>
  <cp:revision>5</cp:revision>
  <dcterms:created xsi:type="dcterms:W3CDTF">2015-08-21T20:58:23Z</dcterms:created>
  <dcterms:modified xsi:type="dcterms:W3CDTF">2015-08-24T20:50:30Z</dcterms:modified>
</cp:coreProperties>
</file>