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5"/>
  </p:notesMasterIdLst>
  <p:sldIdLst>
    <p:sldId id="257" r:id="rId2"/>
    <p:sldId id="259" r:id="rId3"/>
    <p:sldId id="262" r:id="rId4"/>
    <p:sldId id="261" r:id="rId5"/>
    <p:sldId id="263" r:id="rId6"/>
    <p:sldId id="264" r:id="rId7"/>
    <p:sldId id="265" r:id="rId8"/>
    <p:sldId id="266" r:id="rId9"/>
    <p:sldId id="267" r:id="rId10"/>
    <p:sldId id="269" r:id="rId11"/>
    <p:sldId id="271" r:id="rId12"/>
    <p:sldId id="270"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0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1-07T16:19:51.089" idx="1">
    <p:pos x="3823" y="1060"/>
    <p:text>The updated image is not available yet (FPO)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07827-3572-774D-9D3A-87214E51ED0C}" type="datetimeFigureOut">
              <a:rPr lang="en-US" smtClean="0"/>
              <a:t>8/24/16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136A9-FD7F-D045-A3CD-8ADA0E907304}" type="slidenum">
              <a:rPr lang="en-US" smtClean="0"/>
              <a:t>‹#›</a:t>
            </a:fld>
            <a:endParaRPr lang="en-US"/>
          </a:p>
        </p:txBody>
      </p:sp>
    </p:spTree>
    <p:extLst>
      <p:ext uri="{BB962C8B-B14F-4D97-AF65-F5344CB8AC3E}">
        <p14:creationId xmlns:p14="http://schemas.microsoft.com/office/powerpoint/2010/main" val="611285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senate.gov/artandhistory/history/common/generic/SeventeenthAmendment.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E33F0B-D5F2-5742-8252-023912FCF88E}" type="slidenum">
              <a:rPr lang="en-US" sz="1200">
                <a:cs typeface="Arial" charset="0"/>
              </a:rPr>
              <a:pPr/>
              <a:t>1</a:t>
            </a:fld>
            <a:endParaRPr lang="en-US" sz="1200">
              <a:cs typeface="Arial" charset="0"/>
            </a:endParaRPr>
          </a:p>
        </p:txBody>
      </p:sp>
      <p:sp>
        <p:nvSpPr>
          <p:cNvPr id="22530" name="Rectangle 2"/>
          <p:cNvSpPr>
            <a:spLocks noGrp="1" noRot="1" noChangeAspect="1" noChangeArrowheads="1" noTextEdit="1"/>
          </p:cNvSpPr>
          <p:nvPr>
            <p:ph type="sldImg"/>
          </p:nvPr>
        </p:nvSpPr>
        <p:spPr>
          <a:xfrm>
            <a:off x="381000" y="1981200"/>
            <a:ext cx="3048000" cy="2286000"/>
          </a:xfrm>
          <a:ln/>
        </p:spPr>
      </p:sp>
      <p:sp>
        <p:nvSpPr>
          <p:cNvPr id="22531" name="Rectangle 3"/>
          <p:cNvSpPr>
            <a:spLocks noGrp="1" noChangeArrowheads="1"/>
          </p:cNvSpPr>
          <p:nvPr>
            <p:ph type="body" idx="1"/>
          </p:nvPr>
        </p:nvSpPr>
        <p:spPr>
          <a:xfrm>
            <a:off x="3429000" y="1981200"/>
            <a:ext cx="3043238"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 the Constitution, the framers designed a framework for a government of separated powers and checks and balances. They divided executive, legislative, and judicial powers and placed them into separate branches of the national government. They also gave each branch an important role in the affairs of the other branches to prevent any branch from becoming too powerful. </a:t>
            </a:r>
          </a:p>
          <a:p>
            <a:endParaRPr lang="en-US"/>
          </a:p>
          <a:p>
            <a:r>
              <a:rPr lang="en-US"/>
              <a:t>As you might suspect, a system of separation of powers and checks and balances is rife with potential conflict among the branches. It has been so since the beginning of the Republic. It is exactly the sort of thing the framers had in mind. This chapter is about the constitutional design of the American government, why the framers fashioned the sort of constitution they did, how the Constitution shapes political life and government actions in the United States, and how the meaning of the Constitution has changed over the years.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879FF-C6F2-F843-80F4-B2A2544C55B1}" type="slidenum">
              <a:rPr lang="en-US" sz="1200">
                <a:cs typeface="Arial" charset="0"/>
              </a:rPr>
              <a:pPr/>
              <a:t>12</a:t>
            </a:fld>
            <a:endParaRPr lang="en-US" sz="1200">
              <a:cs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With two ways of proposing a constitutional amendment and two ways of ratifying one, there are four routes to changing the Constitution. In all but one case (the Twenty-First Amendment, which repealed Prohibition), constitutional amendments have been proposed by Congress and then ratified by the state legislatures.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C1F109-A41B-2242-B695-B1A9CB3AC4F8}" type="slidenum">
              <a:rPr lang="en-US" sz="1200">
                <a:cs typeface="Arial" charset="0"/>
              </a:rPr>
              <a:pPr/>
              <a:t>2</a:t>
            </a:fld>
            <a:endParaRPr lang="en-US" sz="120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learning objectives provide a brief overview of the key topics. In this chapter we will discuss how the new government at the end of the American Revolution was set up according to the Articles of Confederation.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We'll see why the Articles were unsatisfactory and created problems. The Framers tried to resolve these problems and considered all of them in their initial framing of the Constitution.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We'll also see how early Americans did not fully embrace the Constitution, and its ratification was no sure thing. Anti-Federalists fought hard to retain the individual liberties that they thought the Constitution denied them.</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Finally, we'll discuss the complex process of Constitutional amendments and the various paths to changing the laws of the land.</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C1F109-A41B-2242-B695-B1A9CB3AC4F8}" type="slidenum">
              <a:rPr lang="en-US" sz="1200">
                <a:cs typeface="Arial" charset="0"/>
              </a:rPr>
              <a:pPr/>
              <a:t>3</a:t>
            </a:fld>
            <a:endParaRPr lang="en-US" sz="120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learning objectives provide a brief overview of the key topics. In this chapter we will discuss how the new government at the end of the American Revolution was set up according to the Articles of Confederation.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We'll see why the Articles were unsatisfactory and created problems. The Framers tried to resolve these problems and considered all of them in their initial framing of the Constitution.</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We'll also see how early Americans did not fully embrace the Constitution, and its ratification was no sure thing. Anti-Federalists fought hard to retain the individual liberties that they thought the Constitution denied them.</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Finally, we'll discuss the complex process of Constitutional amendments and the various paths to changing the laws of the land.</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ideas in the Declaration of Independence are familiar now. But at the time that it was written, the words in the document were revolutionary. </a:t>
            </a:r>
          </a:p>
          <a:p>
            <a:endParaRPr lang="en-US" dirty="0" smtClean="0"/>
          </a:p>
          <a:p>
            <a:r>
              <a:rPr lang="en-US" dirty="0" smtClean="0"/>
              <a:t>European monarchs supposedly got their authority from God. However, John Locke wrote in his </a:t>
            </a:r>
            <a:r>
              <a:rPr lang="en-US" i="1" dirty="0" smtClean="0"/>
              <a:t>Second Treatise on Government </a:t>
            </a:r>
            <a:r>
              <a:rPr lang="en-US" dirty="0" smtClean="0"/>
              <a:t>that the right to govern came from the people. Jefferson followed Locke’s ideas closely when he said that a government should protect people’s inalienable rights and needed to have the consent of the people to govern. At the time, these ideas seemed outrageous.</a:t>
            </a:r>
          </a:p>
          <a:p>
            <a:r>
              <a:rPr lang="en-US" dirty="0" smtClean="0"/>
              <a:t> </a:t>
            </a:r>
          </a:p>
          <a:p>
            <a:r>
              <a:rPr lang="en-US" dirty="0" smtClean="0"/>
              <a:t>Jefferson justified the colonists’ bid for independence by declaring that if a government fails to protect people’s rights or itself becomes a threat to them, people can withdraw their consent from that government and form a new one.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9136A9-FD7F-D045-A3CD-8ADA0E907304}" type="slidenum">
              <a:rPr lang="en-US" smtClean="0"/>
              <a:t>4</a:t>
            </a:fld>
            <a:endParaRPr lang="en-US"/>
          </a:p>
        </p:txBody>
      </p:sp>
    </p:spTree>
    <p:extLst>
      <p:ext uri="{BB962C8B-B14F-4D97-AF65-F5344CB8AC3E}">
        <p14:creationId xmlns:p14="http://schemas.microsoft.com/office/powerpoint/2010/main" val="38704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leaders of the American Revolution set up a loose confederation of states, not a strong, centralized government. Most Americans in the late eighteenth century believed that only a small republic made up of inhabitants with the same goals and values as their own could govern by popular consent and protect their rights. It just didn’t seem possible that colonies so widely spread out, and with such different ways of life and economic interests could make up a unified republic. The Articles of Confederation gave little power to the central government. Under the Articles, most important decisions were made in state legislatures.</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Congress had no power to levy taxes. It could not regulate commerce among the states. It couldn’t deny the states the right to collect customs duties. It had no independent chief executive to ensure that the laws passed by Congress would be enforced, and it had no national court system to settle disputes among the states. There were no means to provide a sound national money system. </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Problems with the new constitution were hard to fix because amending the Articles required the unanimous approval of the states.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9136A9-FD7F-D045-A3CD-8ADA0E907304}" type="slidenum">
              <a:rPr lang="en-US" smtClean="0"/>
              <a:t>5</a:t>
            </a:fld>
            <a:endParaRPr lang="en-US"/>
          </a:p>
        </p:txBody>
      </p:sp>
    </p:spTree>
    <p:extLst>
      <p:ext uri="{BB962C8B-B14F-4D97-AF65-F5344CB8AC3E}">
        <p14:creationId xmlns:p14="http://schemas.microsoft.com/office/powerpoint/2010/main" val="79973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Articles preserved the sovereignty of the states, but the weak central government quickly proved to be a problem. The government was also unable to prevent the outbreak of commercial warfare among the states. As virtually independent nations with the power to levy customs duties, many states became intense commercial rivals. This situation was an obstacle to the expansion of commercial activities and economic growth.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9136A9-FD7F-D045-A3CD-8ADA0E907304}" type="slidenum">
              <a:rPr lang="en-US" smtClean="0"/>
              <a:t>6</a:t>
            </a:fld>
            <a:endParaRPr lang="en-US"/>
          </a:p>
        </p:txBody>
      </p:sp>
    </p:spTree>
    <p:extLst>
      <p:ext uri="{BB962C8B-B14F-4D97-AF65-F5344CB8AC3E}">
        <p14:creationId xmlns:p14="http://schemas.microsoft.com/office/powerpoint/2010/main" val="131657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Worries that untamed democracy was on the rise were not unfounded. Popular assemblies were created in several states to keep tabs on state legislatures and to issue instructions to legislatures concerning what bills to pass.</a:t>
            </a:r>
          </a:p>
          <a:p>
            <a:endParaRPr lang="en-US" dirty="0" smtClean="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 1786, judges in Massachusetts had ordered the seizure of farms when farmers could not afford to pay state taxes. When Massachusetts failed to take action to help its debt-ridden farmers, there was a rebellion. In 1786, Daniel Shays led farmers in a protest to prevent foreclosure hearings from taking place in state court. The rebellion was put down with the aid of private money and militias. It realized the worst fears of national leaders about the dangers of ineffective state governments and popular democracy unchecked by a strong national government. They called a meeting to revise the Articles but instead decided to scrap them and start fresh.</a:t>
            </a:r>
          </a:p>
          <a:p>
            <a:pPr marL="0" marR="0" indent="0" algn="l" defTabSz="4572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cs typeface="Arial" charset="0"/>
              </a:rPr>
              <a:t>As we’ve seen, preventing tyranny was important to the Founders. Can you answer this question about ways they tried to keep tyranny out of American government? </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endParaRPr lang="en-US" dirty="0" smtClean="0"/>
          </a:p>
          <a:p>
            <a:endParaRPr lang="en-US" dirty="0" smtClean="0"/>
          </a:p>
          <a:p>
            <a:r>
              <a:rPr lang="en-US" dirty="0" smtClean="0"/>
              <a:t>The constitution of the state of Pennsylvania also offended republican principles. This constitution replaced the property qualification to vote with a small tax, created a one-house legislature whose members were elected annually, mandated that legislative deliberations be open to the public, and required that proposed legislation be publicized. </a:t>
            </a:r>
          </a:p>
          <a:p>
            <a:endParaRPr lang="en-US" dirty="0"/>
          </a:p>
        </p:txBody>
      </p:sp>
      <p:sp>
        <p:nvSpPr>
          <p:cNvPr id="4" name="Slide Number Placeholder 3"/>
          <p:cNvSpPr>
            <a:spLocks noGrp="1"/>
          </p:cNvSpPr>
          <p:nvPr>
            <p:ph type="sldNum" sz="quarter" idx="10"/>
          </p:nvPr>
        </p:nvSpPr>
        <p:spPr/>
        <p:txBody>
          <a:bodyPr/>
          <a:lstStyle/>
          <a:p>
            <a:fld id="{499136A9-FD7F-D045-A3CD-8ADA0E907304}" type="slidenum">
              <a:rPr lang="en-US" smtClean="0"/>
              <a:t>8</a:t>
            </a:fld>
            <a:endParaRPr lang="en-US"/>
          </a:p>
        </p:txBody>
      </p:sp>
    </p:spTree>
    <p:extLst>
      <p:ext uri="{BB962C8B-B14F-4D97-AF65-F5344CB8AC3E}">
        <p14:creationId xmlns:p14="http://schemas.microsoft.com/office/powerpoint/2010/main" val="268733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D842BA-F5DA-7F4A-B249-5D29ABB76401}" type="slidenum">
              <a:rPr lang="en-US" sz="1200">
                <a:cs typeface="Arial" charset="0"/>
              </a:rPr>
              <a:pPr/>
              <a:t>10</a:t>
            </a:fld>
            <a:endParaRPr lang="en-US" sz="1200">
              <a:cs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The most intense disagreements at the convention concerned the issue of representation in Congress. The Virginia Plan, drafted by James Madison, proposed the creation of a strong central government dominated by a powerful bicameral Congress with numbers of seats given to the states on the basis of population size.</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The smaller states countered with the New Jersey Plan, whose central feature was a unicameral national legislature whose seats were shared equally among the states. The New Jersey Plan asked for a slightly more powerful national government than under the Articles of Confederation, but one in which each of the states remained sovereign and equal.</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The Great, or Connecticut, Compromise satisfied both large and small states. Its key feature was a bicameral legislature in which each state’s representation in the House of Representatives would be based on population, while representation in the Senate would be equal for all states.</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The Constitution refers to slavery three times. First, the delegates agreed to count three-fifths of a state’s slave population for representation and tax purposes. Second, it forbade enactments against the slave trade until the year 1808. Third, it required non-slave states to return runaway slaves to their owners in slave states.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Arial" charset="0"/>
              </a:rPr>
              <a:t>The framers feared the rule of the majority, so they set up the Electoral College to elect the president and gave the power to elect senators to the state legislatures.</a:t>
            </a:r>
          </a:p>
          <a:p>
            <a:endParaRPr lang="en-US" dirty="0" smtClean="0">
              <a:cs typeface="Arial" charset="0"/>
            </a:endParaRPr>
          </a:p>
          <a:p>
            <a:r>
              <a:rPr lang="en-US" dirty="0" smtClean="0"/>
              <a:t>In 1911, Senator Joseph Bristow from Kansas offered a resolution, proposing a constitutional amendment. The idea also enjoyed strong support from Senator William Borah of Idaho, himself a product of direct election. Eight southern senators and all Republican senators from New England, New York, and Pennsylvania opposed Senator Bristow's resolution. The Senate approved the resolution largely because of the senators who had been elected by state-initiated reforms, many of whom were serving their first term, and therefore may have been more willing to support direct election. After the Senate passed the amendment, which represented the culmination of decades of debate about the issue, the measure moved to the House of Representatives.</a:t>
            </a:r>
          </a:p>
          <a:p>
            <a:endParaRPr lang="en-US" dirty="0" smtClean="0"/>
          </a:p>
          <a:p>
            <a:r>
              <a:rPr lang="en-US" dirty="0" smtClean="0"/>
              <a:t>The House initially fared no better than the Senate in its early discussions of the proposed amendment. Much wrangling characterized the debates, but in the summer of 1912 the House finally passed the amendment and sent it to the states for ratification. The campaign for public support was aided by senators such as Borah and political scientist George H. Haynes, whose scholarly work on the Senate contributed greatly to passage of the amendment.</a:t>
            </a:r>
          </a:p>
          <a:p>
            <a:endParaRPr lang="en-US" dirty="0" smtClean="0"/>
          </a:p>
          <a:p>
            <a:r>
              <a:rPr lang="en-US" dirty="0" smtClean="0"/>
              <a:t>Connecticut's approval gave the </a:t>
            </a:r>
            <a:r>
              <a:rPr lang="en-US" dirty="0" smtClean="0">
                <a:hlinkClick r:id="rId3"/>
              </a:rPr>
              <a:t>Seventeenth Amendment</a:t>
            </a:r>
            <a:r>
              <a:rPr lang="en-US" dirty="0" smtClean="0"/>
              <a:t> the required three-fourths majority, and it was added to the Constitution in 1913. The following year marked the first time all senatorial elections were held by popular vote.</a:t>
            </a:r>
          </a:p>
          <a:p>
            <a:r>
              <a:rPr lang="en-US" dirty="0" smtClean="0"/>
              <a:t>The Seventeenth Amendment restates the first paragraph of Article I, section 3 of the Constitution and provides for the election of senators by replacing the phrase "chosen by the Legislature thereof" with "elected by the people thereof." In addition, it allows the governor or executive authority of each state, if authorized by that state's legislature, to appoint a senator in the event of a vacancy, until a general election occurs.</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framers of the Constitution believed that tyranny might be avoided by breaking down the power of government into its executive, legislative, and judicial parts, and by making each part the responsibility of a separate branch of government. </a:t>
            </a:r>
            <a:r>
              <a:rPr lang="en-US" smtClean="0"/>
              <a:t>To further protect against tyranny, they created mechanisms by which the actions of any single branch could be blocked by either or both of the other branches.</a:t>
            </a:r>
          </a:p>
          <a:p>
            <a:endParaRPr lang="en-US" dirty="0"/>
          </a:p>
        </p:txBody>
      </p:sp>
      <p:sp>
        <p:nvSpPr>
          <p:cNvPr id="4" name="Slide Number Placeholder 3"/>
          <p:cNvSpPr>
            <a:spLocks noGrp="1"/>
          </p:cNvSpPr>
          <p:nvPr>
            <p:ph type="sldNum" sz="quarter" idx="10"/>
          </p:nvPr>
        </p:nvSpPr>
        <p:spPr/>
        <p:txBody>
          <a:bodyPr/>
          <a:lstStyle/>
          <a:p>
            <a:fld id="{499136A9-FD7F-D045-A3CD-8ADA0E907304}" type="slidenum">
              <a:rPr lang="en-US" smtClean="0"/>
              <a:t>11</a:t>
            </a:fld>
            <a:endParaRPr lang="en-US"/>
          </a:p>
        </p:txBody>
      </p:sp>
    </p:spTree>
    <p:extLst>
      <p:ext uri="{BB962C8B-B14F-4D97-AF65-F5344CB8AC3E}">
        <p14:creationId xmlns:p14="http://schemas.microsoft.com/office/powerpoint/2010/main" val="358624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500708-08CA-A74C-B049-D8517C006A2F}" type="datetimeFigureOut">
              <a:rPr lang="en-US" smtClean="0"/>
              <a:t>8/24/16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2430-E1E3-874D-A78A-C110E9ACBF6F}"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0708-08CA-A74C-B049-D8517C006A2F}" type="datetimeFigureOut">
              <a:rPr lang="en-US" smtClean="0"/>
              <a:t>8/24/16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0708-08CA-A74C-B049-D8517C006A2F}" type="datetimeFigureOut">
              <a:rPr lang="en-US" smtClean="0"/>
              <a:t>8/24/16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0708-08CA-A74C-B049-D8517C006A2F}" type="datetimeFigureOut">
              <a:rPr lang="en-US" smtClean="0"/>
              <a:t>8/24/16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00708-08CA-A74C-B049-D8517C006A2F}" type="datetimeFigureOut">
              <a:rPr lang="en-US" smtClean="0"/>
              <a:t>8/24/16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2430-E1E3-874D-A78A-C110E9ACBF6F}"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00708-08CA-A74C-B049-D8517C006A2F}" type="datetimeFigureOut">
              <a:rPr lang="en-US" smtClean="0"/>
              <a:t>8/24/16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00708-08CA-A74C-B049-D8517C006A2F}" type="datetimeFigureOut">
              <a:rPr lang="en-US" smtClean="0"/>
              <a:t>8/24/16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22430-E1E3-874D-A78A-C110E9ACBF6F}"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500708-08CA-A74C-B049-D8517C006A2F}" type="datetimeFigureOut">
              <a:rPr lang="en-US" smtClean="0"/>
              <a:t>8/24/16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00708-08CA-A74C-B049-D8517C006A2F}" type="datetimeFigureOut">
              <a:rPr lang="en-US" smtClean="0"/>
              <a:t>8/24/16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00708-08CA-A74C-B049-D8517C006A2F}" type="datetimeFigureOut">
              <a:rPr lang="en-US" smtClean="0"/>
              <a:t>8/24/16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2430-E1E3-874D-A78A-C110E9ACBF6F}"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00708-08CA-A74C-B049-D8517C006A2F}" type="datetimeFigureOut">
              <a:rPr lang="en-US" smtClean="0"/>
              <a:t>8/24/16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2430-E1E3-874D-A78A-C110E9ACBF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D500708-08CA-A74C-B049-D8517C006A2F}" type="datetimeFigureOut">
              <a:rPr lang="en-US" smtClean="0"/>
              <a:t>8/24/16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2D22430-E1E3-874D-A78A-C110E9ACBF6F}"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CO-02_09051204139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69906"/>
            <a:ext cx="7728857" cy="52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3"/>
          <p:cNvSpPr txBox="1">
            <a:spLocks noChangeArrowheads="1"/>
          </p:cNvSpPr>
          <p:nvPr/>
        </p:nvSpPr>
        <p:spPr bwMode="auto">
          <a:xfrm>
            <a:off x="6553200" y="5943600"/>
            <a:ext cx="25971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cs typeface="ＭＳ Ｐゴシック" charset="0"/>
              </a:defRPr>
            </a:lvl1pPr>
            <a:lvl2pPr marL="742950" indent="-28575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2pPr>
            <a:lvl3pPr marL="11430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3pPr>
            <a:lvl4pPr marL="16002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4pPr>
            <a:lvl5pPr marL="20574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9pPr>
          </a:lstStyle>
          <a:p>
            <a:pPr eaLnBrk="1">
              <a:lnSpc>
                <a:spcPct val="102000"/>
              </a:lnSpc>
              <a:spcBef>
                <a:spcPct val="20000"/>
              </a:spcBef>
            </a:pPr>
            <a:endParaRPr lang="en-GB" sz="2000" b="1">
              <a:solidFill>
                <a:srgbClr val="660099"/>
              </a:solidFill>
              <a:latin typeface="Verdana" charset="0"/>
              <a:cs typeface="Arial" charset="0"/>
            </a:endParaRPr>
          </a:p>
        </p:txBody>
      </p:sp>
      <p:sp>
        <p:nvSpPr>
          <p:cNvPr id="21510" name="Rectangle 32"/>
          <p:cNvSpPr>
            <a:spLocks noChangeArrowheads="1"/>
          </p:cNvSpPr>
          <p:nvPr/>
        </p:nvSpPr>
        <p:spPr bwMode="auto">
          <a:xfrm>
            <a:off x="0" y="304800"/>
            <a:ext cx="9143999" cy="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GB" sz="5400" b="1" dirty="0">
                <a:solidFill>
                  <a:srgbClr val="FF0000"/>
                </a:solidFill>
                <a:latin typeface="+mj-lt"/>
                <a:cs typeface="Arial" charset="0"/>
              </a:rPr>
              <a:t>The Constitution</a:t>
            </a:r>
            <a:endParaRPr lang="en-US" sz="5400" b="1" dirty="0">
              <a:solidFill>
                <a:srgbClr val="FF0000"/>
              </a:solidFill>
              <a:latin typeface="+mj-lt"/>
              <a:cs typeface="Arial" charset="0"/>
            </a:endParaRPr>
          </a:p>
        </p:txBody>
      </p:sp>
    </p:spTree>
    <p:extLst>
      <p:ext uri="{BB962C8B-B14F-4D97-AF65-F5344CB8AC3E}">
        <p14:creationId xmlns:p14="http://schemas.microsoft.com/office/powerpoint/2010/main" val="30554966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01625" y="530225"/>
            <a:ext cx="7391400" cy="1173163"/>
          </a:xfrm>
        </p:spPr>
        <p:txBody>
          <a:bodyPr>
            <a:normAutofit fontScale="90000"/>
          </a:bodyPr>
          <a:lstStyle/>
          <a:p>
            <a:pPr algn="ctr" eaLnBrk="1" hangingPunct="1">
              <a:defRPr/>
            </a:pPr>
            <a:r>
              <a:rPr lang="en-GB" sz="3800" kern="1200" dirty="0" smtClean="0">
                <a:cs typeface="Arial" charset="0"/>
              </a:rPr>
              <a:t>Consensus and Conflict at the Convention</a:t>
            </a:r>
            <a:endParaRPr lang="en-US" sz="3800" kern="1200" dirty="0" smtClean="0">
              <a:cs typeface="Arial" charset="0"/>
            </a:endParaRPr>
          </a:p>
        </p:txBody>
      </p:sp>
      <p:sp>
        <p:nvSpPr>
          <p:cNvPr id="44035" name="Rectangle 3"/>
          <p:cNvSpPr>
            <a:spLocks noGrp="1" noChangeArrowheads="1"/>
          </p:cNvSpPr>
          <p:nvPr>
            <p:ph type="body" idx="4294967295"/>
          </p:nvPr>
        </p:nvSpPr>
        <p:spPr>
          <a:xfrm>
            <a:off x="301625" y="1984375"/>
            <a:ext cx="8001000" cy="3276600"/>
          </a:xfrm>
        </p:spPr>
        <p:txBody>
          <a:bodyPr>
            <a:normAutofit fontScale="92500" lnSpcReduction="20000"/>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The Great Compromise</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Virginia Plan</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New Jersey Plan</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Connecticut Compromise</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Slavery-The framers give up and accept it.</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solidFill>
                  <a:srgbClr val="000000"/>
                </a:solidFill>
                <a:latin typeface="+mj-lt"/>
              </a:rPr>
              <a:t>The Electoral College—Why?</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mj-lt"/>
                <a:cs typeface="+mn-cs"/>
              </a:rPr>
              <a:t>Decided on a Republican form of government</a:t>
            </a:r>
          </a:p>
        </p:txBody>
      </p:sp>
      <p:sp>
        <p:nvSpPr>
          <p:cNvPr id="7680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2.4</a:t>
            </a:r>
            <a:endParaRPr lang="en-US" sz="2800"/>
          </a:p>
        </p:txBody>
      </p:sp>
      <p:sp>
        <p:nvSpPr>
          <p:cNvPr id="5"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Tree>
    <p:extLst>
      <p:ext uri="{BB962C8B-B14F-4D97-AF65-F5344CB8AC3E}">
        <p14:creationId xmlns:p14="http://schemas.microsoft.com/office/powerpoint/2010/main" val="33195700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CHECKS AND BALANCES</a:t>
            </a:r>
            <a:endParaRPr lang="en-US" dirty="0"/>
          </a:p>
        </p:txBody>
      </p:sp>
      <p:pic>
        <p:nvPicPr>
          <p:cNvPr id="3" name="Picture 5" descr="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42257"/>
            <a:ext cx="57912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0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0"/>
          <p:cNvSpPr>
            <a:spLocks noChangeArrowheads="1"/>
          </p:cNvSpPr>
          <p:nvPr/>
        </p:nvSpPr>
        <p:spPr bwMode="auto">
          <a:xfrm>
            <a:off x="301625" y="3810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600" b="1" dirty="0">
              <a:latin typeface="Rockwell" charset="0"/>
              <a:cs typeface="Arial" charset="0"/>
            </a:endParaRPr>
          </a:p>
        </p:txBody>
      </p:sp>
      <p:pic>
        <p:nvPicPr>
          <p:cNvPr id="91140" name="Picture 5" descr="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 y="900113"/>
            <a:ext cx="8382000" cy="412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2.4</a:t>
            </a:r>
            <a:endParaRPr lang="en-US" sz="2800"/>
          </a:p>
        </p:txBody>
      </p:sp>
      <p:sp>
        <p:nvSpPr>
          <p:cNvPr id="7"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
        <p:nvSpPr>
          <p:cNvPr id="2" name="Rectangle 1"/>
          <p:cNvSpPr/>
          <p:nvPr/>
        </p:nvSpPr>
        <p:spPr>
          <a:xfrm>
            <a:off x="471715" y="5316340"/>
            <a:ext cx="7692571" cy="769441"/>
          </a:xfrm>
          <a:prstGeom prst="rect">
            <a:avLst/>
          </a:prstGeom>
        </p:spPr>
        <p:txBody>
          <a:bodyPr wrap="square">
            <a:spAutoFit/>
          </a:bodyPr>
          <a:lstStyle/>
          <a:p>
            <a:pPr algn="ctr"/>
            <a:r>
              <a:rPr lang="en-GB" sz="4400" b="1" dirty="0" smtClean="0">
                <a:latin typeface="+mj-lt"/>
                <a:cs typeface="Arial" charset="0"/>
              </a:rPr>
              <a:t>Amending the Constitution</a:t>
            </a:r>
            <a:endParaRPr lang="en-US" sz="4400" b="1" dirty="0">
              <a:latin typeface="+mj-lt"/>
              <a:cs typeface="Arial" charset="0"/>
            </a:endParaRPr>
          </a:p>
        </p:txBody>
      </p:sp>
    </p:spTree>
    <p:extLst>
      <p:ext uri="{BB962C8B-B14F-4D97-AF65-F5344CB8AC3E}">
        <p14:creationId xmlns:p14="http://schemas.microsoft.com/office/powerpoint/2010/main" val="982490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It’s Hard to Change the Constitution</a:t>
            </a:r>
            <a:endParaRPr lang="en-US" dirty="0"/>
          </a:p>
        </p:txBody>
      </p:sp>
      <p:sp>
        <p:nvSpPr>
          <p:cNvPr id="3" name="Content Placeholder 2"/>
          <p:cNvSpPr>
            <a:spLocks noGrp="1"/>
          </p:cNvSpPr>
          <p:nvPr>
            <p:ph idx="1"/>
          </p:nvPr>
        </p:nvSpPr>
        <p:spPr/>
        <p:txBody>
          <a:bodyPr>
            <a:noAutofit/>
          </a:bodyPr>
          <a:lstStyle/>
          <a:p>
            <a:r>
              <a:rPr lang="en-US" sz="3200" dirty="0" smtClean="0">
                <a:latin typeface="+mj-lt"/>
              </a:rPr>
              <a:t>Ratification too hard</a:t>
            </a:r>
          </a:p>
          <a:p>
            <a:r>
              <a:rPr lang="en-US" sz="3200" dirty="0" smtClean="0">
                <a:latin typeface="+mj-lt"/>
              </a:rPr>
              <a:t>Supremes decide what is Constitutional</a:t>
            </a:r>
          </a:p>
          <a:p>
            <a:r>
              <a:rPr lang="en-US" sz="3200" dirty="0" smtClean="0">
                <a:latin typeface="+mj-lt"/>
              </a:rPr>
              <a:t>Fear of opening a “can of worms”</a:t>
            </a:r>
          </a:p>
          <a:p>
            <a:r>
              <a:rPr lang="en-US" sz="3200" dirty="0" smtClean="0">
                <a:latin typeface="+mj-lt"/>
              </a:rPr>
              <a:t>Fear of abrogation of the Bill of Rights</a:t>
            </a:r>
          </a:p>
          <a:p>
            <a:endParaRPr lang="en-US" sz="3200" dirty="0">
              <a:latin typeface="+mj-lt"/>
            </a:endParaRPr>
          </a:p>
        </p:txBody>
      </p:sp>
    </p:spTree>
    <p:extLst>
      <p:ext uri="{BB962C8B-B14F-4D97-AF65-F5344CB8AC3E}">
        <p14:creationId xmlns:p14="http://schemas.microsoft.com/office/powerpoint/2010/main" val="397681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2"/>
          <p:cNvSpPr>
            <a:spLocks noChangeArrowheads="1"/>
          </p:cNvSpPr>
          <p:nvPr/>
        </p:nvSpPr>
        <p:spPr bwMode="auto">
          <a:xfrm>
            <a:off x="492860" y="530225"/>
            <a:ext cx="7203339" cy="7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US" sz="3800" b="1" dirty="0">
                <a:latin typeface="Rockwell" charset="0"/>
                <a:cs typeface="Arial" charset="0"/>
              </a:rPr>
              <a:t>Learning </a:t>
            </a:r>
            <a:r>
              <a:rPr lang="en-US" sz="3800" b="1" dirty="0" smtClean="0">
                <a:latin typeface="Rockwell" charset="0"/>
                <a:cs typeface="Arial" charset="0"/>
              </a:rPr>
              <a:t>Objectives</a:t>
            </a:r>
            <a:r>
              <a:rPr lang="en-GB" sz="4400" b="1" dirty="0">
                <a:cs typeface="Arial" charset="0"/>
              </a:rPr>
              <a:t/>
            </a:r>
            <a:br>
              <a:rPr lang="en-GB" sz="4400" b="1" dirty="0">
                <a:cs typeface="Arial" charset="0"/>
              </a:rPr>
            </a:br>
            <a:endParaRPr lang="en-US" sz="3600" b="1" dirty="0">
              <a:cs typeface="Arial" charset="0"/>
            </a:endParaRPr>
          </a:p>
        </p:txBody>
      </p:sp>
      <p:sp>
        <p:nvSpPr>
          <p:cNvPr id="23554" name="Text Box 1032"/>
          <p:cNvSpPr txBox="1">
            <a:spLocks noChangeArrowheads="1"/>
          </p:cNvSpPr>
          <p:nvPr/>
        </p:nvSpPr>
        <p:spPr bwMode="auto">
          <a:xfrm>
            <a:off x="1515423" y="1299455"/>
            <a:ext cx="6858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Assess the enduring legacies of the American Revolution and the Declaration of Independence</a:t>
            </a:r>
          </a:p>
        </p:txBody>
      </p:sp>
      <p:sp>
        <p:nvSpPr>
          <p:cNvPr id="23555" name="Text Box 1036"/>
          <p:cNvSpPr txBox="1">
            <a:spLocks noChangeArrowheads="1"/>
          </p:cNvSpPr>
          <p:nvPr/>
        </p:nvSpPr>
        <p:spPr bwMode="auto">
          <a:xfrm>
            <a:off x="1515423" y="2693397"/>
            <a:ext cx="6840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Describe the governmental system established by our first constitution</a:t>
            </a:r>
          </a:p>
        </p:txBody>
      </p:sp>
      <p:sp>
        <p:nvSpPr>
          <p:cNvPr id="23560" name="Rectangle 1"/>
          <p:cNvSpPr>
            <a:spLocks noChangeArrowheads="1"/>
          </p:cNvSpPr>
          <p:nvPr/>
        </p:nvSpPr>
        <p:spPr bwMode="auto">
          <a:xfrm>
            <a:off x="7772400" y="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eaLnBrk="1" hangingPunct="1">
              <a:tabLst>
                <a:tab pos="723900" algn="l"/>
                <a:tab pos="1447800" algn="l"/>
              </a:tabLst>
            </a:pPr>
            <a:r>
              <a:rPr lang="en-US" sz="7200" b="1">
                <a:solidFill>
                  <a:schemeClr val="bg1"/>
                </a:solidFill>
                <a:latin typeface="Century Gothic" charset="0"/>
                <a:cs typeface="Arial" charset="0"/>
              </a:rPr>
              <a:t>2</a:t>
            </a:r>
            <a:endParaRPr lang="en-US" sz="11000" b="1">
              <a:solidFill>
                <a:srgbClr val="A7C37E"/>
              </a:solidFill>
              <a:latin typeface="Times New Roman" charset="0"/>
              <a:cs typeface="Arial" charset="0"/>
            </a:endParaRPr>
          </a:p>
        </p:txBody>
      </p:sp>
      <p:sp>
        <p:nvSpPr>
          <p:cNvPr id="10"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
        <p:nvSpPr>
          <p:cNvPr id="11" name="5-Point Star 10"/>
          <p:cNvSpPr/>
          <p:nvPr/>
        </p:nvSpPr>
        <p:spPr>
          <a:xfrm>
            <a:off x="304800" y="1506189"/>
            <a:ext cx="822960" cy="82296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5-Point Star 1"/>
          <p:cNvSpPr/>
          <p:nvPr/>
        </p:nvSpPr>
        <p:spPr>
          <a:xfrm>
            <a:off x="304800" y="2683755"/>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1032"/>
          <p:cNvSpPr txBox="1">
            <a:spLocks noChangeArrowheads="1"/>
          </p:cNvSpPr>
          <p:nvPr/>
        </p:nvSpPr>
        <p:spPr bwMode="auto">
          <a:xfrm>
            <a:off x="1515423" y="3964074"/>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Analyze the issues that led to the Constitutional Convention</a:t>
            </a:r>
          </a:p>
        </p:txBody>
      </p:sp>
      <p:sp>
        <p:nvSpPr>
          <p:cNvPr id="14" name="Text Box 1036"/>
          <p:cNvSpPr txBox="1">
            <a:spLocks noChangeArrowheads="1"/>
          </p:cNvSpPr>
          <p:nvPr/>
        </p:nvSpPr>
        <p:spPr bwMode="auto">
          <a:xfrm>
            <a:off x="1515423" y="5053988"/>
            <a:ext cx="74278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Evaluate the framework that emerged from the Constitutional Convention</a:t>
            </a:r>
          </a:p>
        </p:txBody>
      </p:sp>
      <p:sp>
        <p:nvSpPr>
          <p:cNvPr id="15" name="5-Point Star 14"/>
          <p:cNvSpPr/>
          <p:nvPr/>
        </p:nvSpPr>
        <p:spPr>
          <a:xfrm>
            <a:off x="304800" y="4003762"/>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304800" y="5053988"/>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4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2"/>
          <p:cNvSpPr>
            <a:spLocks noChangeArrowheads="1"/>
          </p:cNvSpPr>
          <p:nvPr/>
        </p:nvSpPr>
        <p:spPr bwMode="auto">
          <a:xfrm>
            <a:off x="381000" y="419100"/>
            <a:ext cx="7391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US" sz="3800" b="1" dirty="0">
                <a:latin typeface="+mj-lt"/>
                <a:cs typeface="Arial" charset="0"/>
              </a:rPr>
              <a:t>Learning </a:t>
            </a:r>
            <a:r>
              <a:rPr lang="en-US" sz="3800" b="1" dirty="0" smtClean="0">
                <a:latin typeface="+mj-lt"/>
                <a:cs typeface="Arial" charset="0"/>
              </a:rPr>
              <a:t>Objectives, cont.</a:t>
            </a:r>
            <a:r>
              <a:rPr lang="en-GB" sz="4400" b="1" dirty="0">
                <a:latin typeface="+mj-lt"/>
                <a:cs typeface="Arial" charset="0"/>
              </a:rPr>
              <a:t/>
            </a:r>
            <a:br>
              <a:rPr lang="en-GB" sz="4400" b="1" dirty="0">
                <a:latin typeface="+mj-lt"/>
                <a:cs typeface="Arial" charset="0"/>
              </a:rPr>
            </a:br>
            <a:endParaRPr lang="en-US" sz="3600" b="1" dirty="0">
              <a:latin typeface="+mj-lt"/>
              <a:cs typeface="Arial" charset="0"/>
            </a:endParaRPr>
          </a:p>
        </p:txBody>
      </p:sp>
      <p:sp>
        <p:nvSpPr>
          <p:cNvPr id="23560" name="Rectangle 1"/>
          <p:cNvSpPr>
            <a:spLocks noChangeArrowheads="1"/>
          </p:cNvSpPr>
          <p:nvPr/>
        </p:nvSpPr>
        <p:spPr bwMode="auto">
          <a:xfrm>
            <a:off x="7772400" y="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eaLnBrk="1" hangingPunct="1">
              <a:tabLst>
                <a:tab pos="723900" algn="l"/>
                <a:tab pos="1447800" algn="l"/>
              </a:tabLst>
            </a:pPr>
            <a:r>
              <a:rPr lang="en-US" sz="7200" b="1">
                <a:solidFill>
                  <a:schemeClr val="bg1"/>
                </a:solidFill>
                <a:latin typeface="Century Gothic" charset="0"/>
                <a:cs typeface="Arial" charset="0"/>
              </a:rPr>
              <a:t>2</a:t>
            </a:r>
            <a:endParaRPr lang="en-US" sz="11000" b="1">
              <a:solidFill>
                <a:srgbClr val="A7C37E"/>
              </a:solidFill>
              <a:latin typeface="Times New Roman" charset="0"/>
              <a:cs typeface="Arial" charset="0"/>
            </a:endParaRPr>
          </a:p>
        </p:txBody>
      </p:sp>
      <p:sp>
        <p:nvSpPr>
          <p:cNvPr id="10"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
        <p:nvSpPr>
          <p:cNvPr id="11" name="5-Point Star 10"/>
          <p:cNvSpPr/>
          <p:nvPr/>
        </p:nvSpPr>
        <p:spPr>
          <a:xfrm>
            <a:off x="304800" y="1506189"/>
            <a:ext cx="822960" cy="82296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5-Point Star 1"/>
          <p:cNvSpPr/>
          <p:nvPr/>
        </p:nvSpPr>
        <p:spPr>
          <a:xfrm>
            <a:off x="304800" y="2683755"/>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1032"/>
          <p:cNvSpPr txBox="1">
            <a:spLocks noChangeArrowheads="1"/>
          </p:cNvSpPr>
          <p:nvPr/>
        </p:nvSpPr>
        <p:spPr bwMode="auto">
          <a:xfrm>
            <a:off x="1544082" y="1626673"/>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Explain the difficulties of ratifying the Constitution</a:t>
            </a:r>
          </a:p>
        </p:txBody>
      </p:sp>
      <p:sp>
        <p:nvSpPr>
          <p:cNvPr id="18" name="Text Box 1036"/>
          <p:cNvSpPr txBox="1">
            <a:spLocks noChangeArrowheads="1"/>
          </p:cNvSpPr>
          <p:nvPr/>
        </p:nvSpPr>
        <p:spPr bwMode="auto">
          <a:xfrm>
            <a:off x="1544082" y="2706370"/>
            <a:ext cx="6840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mj-lt"/>
              </a:rPr>
              <a:t>Identify three processes by which the Constitution changes</a:t>
            </a:r>
          </a:p>
        </p:txBody>
      </p:sp>
    </p:spTree>
    <p:extLst>
      <p:ext uri="{BB962C8B-B14F-4D97-AF65-F5344CB8AC3E}">
        <p14:creationId xmlns:p14="http://schemas.microsoft.com/office/powerpoint/2010/main" val="36197114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99000"/>
            <a:ext cx="6781800" cy="1473199"/>
          </a:xfrm>
        </p:spPr>
        <p:txBody>
          <a:bodyPr>
            <a:normAutofit/>
          </a:bodyPr>
          <a:lstStyle/>
          <a:p>
            <a:pPr algn="ctr"/>
            <a:r>
              <a:rPr lang="en-US" sz="4000" dirty="0" smtClean="0"/>
              <a:t>Key Ideas in the Declaration of Independence</a:t>
            </a:r>
            <a:endParaRPr lang="en-US" sz="4000" dirty="0"/>
          </a:p>
        </p:txBody>
      </p:sp>
      <p:sp>
        <p:nvSpPr>
          <p:cNvPr id="3" name="Content Placeholder 2"/>
          <p:cNvSpPr>
            <a:spLocks noGrp="1"/>
          </p:cNvSpPr>
          <p:nvPr>
            <p:ph sz="half" idx="1"/>
          </p:nvPr>
        </p:nvSpPr>
        <p:spPr/>
        <p:txBody>
          <a:bodyPr/>
          <a:lstStyle/>
          <a:p>
            <a:pPr marL="274320" lvl="2" indent="-274320"/>
            <a:r>
              <a:rPr lang="en-GB" dirty="0">
                <a:solidFill>
                  <a:srgbClr val="000000"/>
                </a:solidFill>
                <a:latin typeface="+mj-lt"/>
              </a:rPr>
              <a:t>“We hold these truths to be self-evident, that all men are created equal, that they are endowed by their Creator with certain unalienable Rights, that among these are Life, Liberty, and the Pursuit of Happiness.”</a:t>
            </a:r>
          </a:p>
          <a:p>
            <a:endParaRPr lang="en-US" dirty="0"/>
          </a:p>
        </p:txBody>
      </p:sp>
      <p:sp>
        <p:nvSpPr>
          <p:cNvPr id="4" name="Content Placeholder 3"/>
          <p:cNvSpPr>
            <a:spLocks noGrp="1"/>
          </p:cNvSpPr>
          <p:nvPr>
            <p:ph sz="half" idx="2"/>
          </p:nvPr>
        </p:nvSpPr>
        <p:spPr/>
        <p:txBody>
          <a:bodyPr/>
          <a:lstStyle/>
          <a:p>
            <a:pPr marL="274320" lvl="2" indent="-274320"/>
            <a:r>
              <a:rPr lang="en-GB" dirty="0">
                <a:solidFill>
                  <a:srgbClr val="000000"/>
                </a:solidFill>
                <a:latin typeface="+mj-lt"/>
              </a:rPr>
              <a:t>Social contract</a:t>
            </a:r>
          </a:p>
          <a:p>
            <a:endParaRPr lang="en-US" dirty="0"/>
          </a:p>
        </p:txBody>
      </p:sp>
      <p:sp>
        <p:nvSpPr>
          <p:cNvPr id="5" name="TextBox 4"/>
          <p:cNvSpPr txBox="1"/>
          <p:nvPr/>
        </p:nvSpPr>
        <p:spPr>
          <a:xfrm>
            <a:off x="4227286" y="57694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942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cs typeface="Arial" charset="0"/>
              </a:rPr>
              <a:t>Provisions of the Articles</a:t>
            </a:r>
            <a:endParaRPr lang="en-US" dirty="0"/>
          </a:p>
        </p:txBody>
      </p:sp>
      <p:sp>
        <p:nvSpPr>
          <p:cNvPr id="4" name="Rectangle 3"/>
          <p:cNvSpPr>
            <a:spLocks noGrp="1" noChangeArrowheads="1"/>
          </p:cNvSpPr>
          <p:nvPr>
            <p:ph idx="1"/>
          </p:nvPr>
        </p:nvSpPr>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Weak central government</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Decisions made in state legislatures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No power to levy taxes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No power to regulate commerce</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No chief executive</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No judicial system</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Required unanimous approval to amend</a:t>
            </a:r>
          </a:p>
        </p:txBody>
      </p:sp>
    </p:spTree>
    <p:extLst>
      <p:ext uri="{BB962C8B-B14F-4D97-AF65-F5344CB8AC3E}">
        <p14:creationId xmlns:p14="http://schemas.microsoft.com/office/powerpoint/2010/main" val="143674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5370286"/>
            <a:ext cx="6781800" cy="801914"/>
          </a:xfrm>
        </p:spPr>
        <p:txBody>
          <a:bodyPr/>
          <a:lstStyle/>
          <a:p>
            <a:pPr algn="ctr" eaLnBrk="1" hangingPunct="1">
              <a:lnSpc>
                <a:spcPct val="90000"/>
              </a:lnSpc>
              <a:defRPr/>
            </a:pPr>
            <a:r>
              <a:rPr lang="en-GB" sz="3800" kern="1200" dirty="0" smtClean="0">
                <a:cs typeface="Arial" charset="0"/>
              </a:rPr>
              <a:t>Shortcomings of the Articles</a:t>
            </a:r>
            <a:endParaRPr lang="en-US" sz="3800" kern="1200" dirty="0" smtClean="0">
              <a:cs typeface="Arial" charset="0"/>
            </a:endParaRPr>
          </a:p>
        </p:txBody>
      </p:sp>
      <p:sp>
        <p:nvSpPr>
          <p:cNvPr id="5" name="Rectangle 3"/>
          <p:cNvSpPr>
            <a:spLocks noGrp="1" noChangeArrowheads="1"/>
          </p:cNvSpPr>
          <p:nvPr>
            <p:ph idx="1"/>
          </p:nvPr>
        </p:nvSpPr>
        <p:spPr>
          <a:xfrm>
            <a:off x="762000" y="580571"/>
            <a:ext cx="7543800" cy="4299858"/>
          </a:xfrm>
        </p:spPr>
        <p:txBody>
          <a:bodyPr>
            <a:normAutofit fontScale="85000" lnSpcReduction="20000"/>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400" kern="1200" dirty="0" smtClean="0">
                <a:solidFill>
                  <a:srgbClr val="000000"/>
                </a:solidFill>
                <a:latin typeface="+mj-lt"/>
                <a:cs typeface="+mn-cs"/>
              </a:rPr>
              <a:t>No way to generate revenue</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400" kern="1200" dirty="0" smtClean="0">
                <a:solidFill>
                  <a:srgbClr val="000000"/>
                </a:solidFill>
                <a:latin typeface="+mj-lt"/>
                <a:cs typeface="+mn-cs"/>
              </a:rPr>
              <a:t>No unified stance in foreign affairs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400" dirty="0" smtClean="0">
                <a:solidFill>
                  <a:srgbClr val="000000"/>
                </a:solidFill>
                <a:latin typeface="+mj-lt"/>
              </a:rPr>
              <a:t>WEAK central government</a:t>
            </a:r>
          </a:p>
          <a:p>
            <a:pPr marL="457200" lvl="1" indent="-457200" defTabSz="457200">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800" dirty="0">
                <a:solidFill>
                  <a:srgbClr val="000000"/>
                </a:solidFill>
                <a:latin typeface="+mj-lt"/>
              </a:rPr>
              <a:t>No power to regulate commerce</a:t>
            </a:r>
          </a:p>
          <a:p>
            <a:pPr marL="742950" lvl="2"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800" dirty="0">
                <a:solidFill>
                  <a:srgbClr val="000000"/>
                </a:solidFill>
                <a:latin typeface="+mj-lt"/>
              </a:rPr>
              <a:t>Interstate tariffs stifled economic growth</a:t>
            </a:r>
          </a:p>
          <a:p>
            <a:pPr marL="0" lvl="1" indent="0" defTabSz="457200" eaLnBrk="1" hangingPunct="1">
              <a:lnSpc>
                <a:spcPct val="120000"/>
              </a:lnSpc>
              <a:buClr>
                <a:srgbClr val="4D3F99"/>
              </a:buClr>
              <a:buSzPct val="100000"/>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4400" kern="1200" dirty="0" smtClean="0">
              <a:solidFill>
                <a:srgbClr val="000000"/>
              </a:solidFill>
              <a:latin typeface="+mj-lt"/>
              <a:cs typeface="+mn-cs"/>
            </a:endParaRPr>
          </a:p>
        </p:txBody>
      </p:sp>
    </p:spTree>
    <p:extLst>
      <p:ext uri="{BB962C8B-B14F-4D97-AF65-F5344CB8AC3E}">
        <p14:creationId xmlns:p14="http://schemas.microsoft.com/office/powerpoint/2010/main" val="403856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43428" y="4753428"/>
            <a:ext cx="6781800" cy="1291771"/>
          </a:xfrm>
        </p:spPr>
        <p:txBody>
          <a:bodyPr>
            <a:normAutofit fontScale="90000"/>
          </a:bodyPr>
          <a:lstStyle/>
          <a:p>
            <a:pPr algn="ctr" eaLnBrk="1" hangingPunct="1">
              <a:lnSpc>
                <a:spcPct val="90000"/>
              </a:lnSpc>
              <a:defRPr/>
            </a:pPr>
            <a:r>
              <a:rPr lang="en-GB" sz="3800" kern="1200" dirty="0" smtClean="0">
                <a:cs typeface="Arial" charset="0"/>
              </a:rPr>
              <a:t>Eighteenth-Century Republican Beliefs of the Founders</a:t>
            </a:r>
            <a:endParaRPr lang="en-US" sz="3800" kern="1200" dirty="0" smtClean="0">
              <a:cs typeface="Arial" charset="0"/>
            </a:endParaRPr>
          </a:p>
        </p:txBody>
      </p:sp>
      <p:sp>
        <p:nvSpPr>
          <p:cNvPr id="5" name="Rectangle 3"/>
          <p:cNvSpPr>
            <a:spLocks noGrp="1" noChangeArrowheads="1"/>
          </p:cNvSpPr>
          <p:nvPr>
            <p:ph idx="1"/>
          </p:nvPr>
        </p:nvSpPr>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Common people getting uppity</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Republicanism</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kern="1200" dirty="0" smtClean="0">
                <a:solidFill>
                  <a:srgbClr val="000000"/>
                </a:solidFill>
                <a:latin typeface="+mj-lt"/>
                <a:cs typeface="+mn-cs"/>
              </a:rPr>
              <a:t>Elect government leaders</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kern="1200" dirty="0" smtClean="0">
                <a:solidFill>
                  <a:srgbClr val="000000"/>
                </a:solidFill>
                <a:latin typeface="+mj-lt"/>
                <a:cs typeface="+mn-cs"/>
              </a:rPr>
              <a:t>Limit power of government</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kern="1200" dirty="0" smtClean="0">
                <a:solidFill>
                  <a:srgbClr val="000000"/>
                </a:solidFill>
                <a:latin typeface="+mj-lt"/>
                <a:cs typeface="+mn-cs"/>
              </a:rPr>
              <a:t>Limit popular input</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Representatives use judgment</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mj-lt"/>
              </a:rPr>
              <a:t>Founders did not want an “excess” of democracy</a:t>
            </a:r>
            <a:endParaRPr lang="en-GB" kern="1200" dirty="0" smtClean="0">
              <a:solidFill>
                <a:srgbClr val="000000"/>
              </a:solidFill>
              <a:latin typeface="+mj-lt"/>
              <a:cs typeface="+mn-cs"/>
            </a:endParaRPr>
          </a:p>
        </p:txBody>
      </p:sp>
    </p:spTree>
    <p:extLst>
      <p:ext uri="{BB962C8B-B14F-4D97-AF65-F5344CB8AC3E}">
        <p14:creationId xmlns:p14="http://schemas.microsoft.com/office/powerpoint/2010/main" val="412452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5188856"/>
            <a:ext cx="6781800" cy="983343"/>
          </a:xfrm>
        </p:spPr>
        <p:txBody>
          <a:bodyPr>
            <a:normAutofit fontScale="90000"/>
          </a:bodyPr>
          <a:lstStyle/>
          <a:p>
            <a:pPr algn="ctr" eaLnBrk="1" hangingPunct="1">
              <a:lnSpc>
                <a:spcPct val="90000"/>
              </a:lnSpc>
              <a:defRPr/>
            </a:pPr>
            <a:r>
              <a:rPr lang="en-GB" sz="3800" kern="1200" dirty="0" smtClean="0">
                <a:cs typeface="Arial" charset="0"/>
              </a:rPr>
              <a:t>Why the Founders Were Worried</a:t>
            </a:r>
            <a:endParaRPr lang="en-US" sz="3800" kern="1200" dirty="0" smtClean="0">
              <a:cs typeface="Arial" charset="0"/>
            </a:endParaRPr>
          </a:p>
        </p:txBody>
      </p:sp>
      <p:sp>
        <p:nvSpPr>
          <p:cNvPr id="5" name="Rectangle 3"/>
          <p:cNvSpPr>
            <a:spLocks noGrp="1" noChangeArrowheads="1"/>
          </p:cNvSpPr>
          <p:nvPr>
            <p:ph idx="1"/>
          </p:nvPr>
        </p:nvSpPr>
        <p:spPr>
          <a:xfrm>
            <a:off x="653142" y="435430"/>
            <a:ext cx="7543800" cy="4789712"/>
          </a:xfrm>
        </p:spPr>
        <p:txBody>
          <a:bodyPr>
            <a:noAutofit/>
          </a:bodyPr>
          <a:lstStyle/>
          <a:p>
            <a:pPr marL="457200" lvl="1" indent="-457200" defTabSz="457200" eaLnBrk="1" hangingPunct="1">
              <a:lnSpc>
                <a:spcPct val="120000"/>
              </a:lnSpc>
              <a:buClr>
                <a:srgbClr val="4D3F99"/>
              </a:buClr>
              <a:buSzPct val="100000"/>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endParaRPr lang="en-GB" sz="2800" dirty="0" smtClean="0">
              <a:solidFill>
                <a:srgbClr val="000000"/>
              </a:solidFill>
              <a:latin typeface="+mj-lt"/>
              <a:ea typeface="ＭＳ Ｐゴシック" charset="0"/>
            </a:endParaRPr>
          </a:p>
          <a:p>
            <a:pPr marL="457200" lvl="1" indent="-457200" defTabSz="457200" eaLnBrk="1" hangingPunct="1">
              <a:lnSpc>
                <a:spcPct val="120000"/>
              </a:lnSpc>
              <a:buClr>
                <a:srgbClr val="4D3F99"/>
              </a:buClr>
              <a:buSzPct val="100000"/>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endParaRPr lang="en-GB" sz="2800" dirty="0">
              <a:solidFill>
                <a:srgbClr val="000000"/>
              </a:solidFill>
              <a:latin typeface="+mj-lt"/>
              <a:ea typeface="ＭＳ Ｐゴシック" charset="0"/>
            </a:endParaRPr>
          </a:p>
          <a:p>
            <a:pPr marL="457200" lvl="1" indent="-457200" defTabSz="457200" eaLnBrk="1" hangingPunct="1">
              <a:lnSpc>
                <a:spcPct val="120000"/>
              </a:lnSpc>
              <a:buClr>
                <a:srgbClr val="4D3F99"/>
              </a:buClr>
              <a:buSzPct val="100000"/>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Threats to property rights in the states</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Stay acts</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err="1" smtClean="0">
                <a:solidFill>
                  <a:srgbClr val="000000"/>
                </a:solidFill>
                <a:latin typeface="+mj-lt"/>
                <a:ea typeface="ＭＳ Ｐゴシック" charset="0"/>
              </a:rPr>
              <a:t>Shays’s</a:t>
            </a:r>
            <a:r>
              <a:rPr lang="en-GB" sz="2800" dirty="0" smtClean="0">
                <a:solidFill>
                  <a:srgbClr val="000000"/>
                </a:solidFill>
                <a:latin typeface="+mj-lt"/>
                <a:ea typeface="ＭＳ Ｐゴシック" charset="0"/>
              </a:rPr>
              <a:t> Rebellion</a:t>
            </a:r>
          </a:p>
          <a:p>
            <a:pPr marL="457200" lvl="1" indent="-457200" defTabSz="457200">
              <a:lnSpc>
                <a:spcPct val="120000"/>
              </a:lnSpc>
              <a:buClr>
                <a:srgbClr val="4D3F99"/>
              </a:buClr>
              <a:buSzPct val="100000"/>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Tyranny—of the majority and the minority</a:t>
            </a:r>
            <a:endParaRPr lang="en-GB" sz="2800" dirty="0">
              <a:solidFill>
                <a:srgbClr val="000000"/>
              </a:solidFill>
              <a:latin typeface="+mj-lt"/>
              <a:ea typeface="ＭＳ Ｐゴシック" charset="0"/>
            </a:endParaRPr>
          </a:p>
          <a:p>
            <a:pPr marL="742950" lvl="2" indent="-285750" defTabSz="45720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Representative Government-Elections</a:t>
            </a:r>
          </a:p>
          <a:p>
            <a:pPr marL="742950" lvl="2" indent="-285750" defTabSz="45720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Narrow the franchise (not everyone could vote)</a:t>
            </a:r>
          </a:p>
          <a:p>
            <a:pPr marL="742950" lvl="2" indent="-285750" defTabSz="45720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solidFill>
                  <a:srgbClr val="000000"/>
                </a:solidFill>
                <a:latin typeface="+mj-lt"/>
                <a:ea typeface="ＭＳ Ｐゴシック" charset="0"/>
              </a:rPr>
              <a:t>Limit the power of government</a:t>
            </a:r>
            <a:endParaRPr lang="en-GB" sz="2800" dirty="0">
              <a:solidFill>
                <a:srgbClr val="000000"/>
              </a:solidFill>
              <a:latin typeface="+mj-lt"/>
              <a:ea typeface="ＭＳ Ｐゴシック" charset="0"/>
            </a:endParaRPr>
          </a:p>
          <a:p>
            <a:pPr marL="742950" lvl="2" indent="-285750" defTabSz="45720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endParaRPr lang="en-GB" sz="2800" dirty="0">
              <a:solidFill>
                <a:srgbClr val="000000"/>
              </a:solidFill>
              <a:latin typeface="+mj-lt"/>
              <a:ea typeface="ＭＳ Ｐゴシック" charset="0"/>
            </a:endParaRP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endParaRPr lang="en-GB" sz="2800" dirty="0" smtClean="0">
              <a:solidFill>
                <a:srgbClr val="000000"/>
              </a:solidFill>
              <a:latin typeface="+mj-lt"/>
              <a:ea typeface="ＭＳ Ｐゴシック" charset="0"/>
            </a:endParaRPr>
          </a:p>
        </p:txBody>
      </p:sp>
    </p:spTree>
    <p:extLst>
      <p:ext uri="{BB962C8B-B14F-4D97-AF65-F5344CB8AC3E}">
        <p14:creationId xmlns:p14="http://schemas.microsoft.com/office/powerpoint/2010/main" val="367760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69143"/>
          </a:xfrm>
        </p:spPr>
        <p:txBody>
          <a:bodyPr>
            <a:normAutofit fontScale="90000"/>
          </a:bodyPr>
          <a:lstStyle/>
          <a:p>
            <a:r>
              <a:rPr lang="en-US" dirty="0" smtClean="0"/>
              <a:t>Who Were the Founders?</a:t>
            </a:r>
            <a:br>
              <a:rPr lang="en-US" dirty="0" smtClean="0"/>
            </a:br>
            <a:r>
              <a:rPr lang="en-US" dirty="0" smtClean="0"/>
              <a:t>Does it matter?</a:t>
            </a:r>
            <a:endParaRPr lang="en-US" dirty="0"/>
          </a:p>
        </p:txBody>
      </p:sp>
      <p:sp>
        <p:nvSpPr>
          <p:cNvPr id="4" name="Rectangle 3"/>
          <p:cNvSpPr>
            <a:spLocks noGrp="1" noChangeArrowheads="1"/>
          </p:cNvSpPr>
          <p:nvPr>
            <p:ph idx="1"/>
          </p:nvPr>
        </p:nvSpPr>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Wealthy</a:t>
            </a:r>
          </a:p>
          <a:p>
            <a:pPr marL="457200" lvl="1" indent="-457200" defTabSz="457200" eaLnBrk="1" hangingPunct="1">
              <a:lnSpc>
                <a:spcPct val="120000"/>
              </a:lnSpc>
              <a:spcBef>
                <a:spcPts val="600"/>
              </a:spcBef>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Educated</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Experienced public officials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Revolutionary War veterans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No women or blacks, nor poor</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Motivated to protect their economic interests</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mj-lt"/>
                <a:cs typeface="+mn-cs"/>
              </a:rPr>
              <a:t>Success not guaranteed</a:t>
            </a:r>
          </a:p>
        </p:txBody>
      </p:sp>
    </p:spTree>
    <p:extLst>
      <p:ext uri="{BB962C8B-B14F-4D97-AF65-F5344CB8AC3E}">
        <p14:creationId xmlns:p14="http://schemas.microsoft.com/office/powerpoint/2010/main" val="1038739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2206</Words>
  <Application>Microsoft Macintosh PowerPoint</Application>
  <PresentationFormat>On-screen Show (4:3)</PresentationFormat>
  <Paragraphs>140</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PowerPoint Presentation</vt:lpstr>
      <vt:lpstr>PowerPoint Presentation</vt:lpstr>
      <vt:lpstr>PowerPoint Presentation</vt:lpstr>
      <vt:lpstr>Key Ideas in the Declaration of Independence</vt:lpstr>
      <vt:lpstr>Provisions of the Articles</vt:lpstr>
      <vt:lpstr>Shortcomings of the Articles</vt:lpstr>
      <vt:lpstr>Eighteenth-Century Republican Beliefs of the Founders</vt:lpstr>
      <vt:lpstr>Why the Founders Were Worried</vt:lpstr>
      <vt:lpstr>Who Were the Founders? Does it matter?</vt:lpstr>
      <vt:lpstr>Consensus and Conflict at the Convention</vt:lpstr>
      <vt:lpstr>CHECKS AND BALANCES</vt:lpstr>
      <vt:lpstr>PowerPoint Presentation</vt:lpstr>
      <vt:lpstr>Why It’s Hard to Change the Constitution</vt:lpstr>
    </vt:vector>
  </TitlesOfParts>
  <Company>University of Richmond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Simpson</dc:creator>
  <cp:lastModifiedBy>Andrea Simpson</cp:lastModifiedBy>
  <cp:revision>18</cp:revision>
  <dcterms:created xsi:type="dcterms:W3CDTF">2015-08-22T18:30:35Z</dcterms:created>
  <dcterms:modified xsi:type="dcterms:W3CDTF">2016-08-24T13:42:41Z</dcterms:modified>
</cp:coreProperties>
</file>