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7"/>
  </p:normalViewPr>
  <p:slideViewPr>
    <p:cSldViewPr snapToGrid="0" snapToObjects="1">
      <p:cViewPr varScale="1">
        <p:scale>
          <a:sx n="181" d="100"/>
          <a:sy n="181" d="100"/>
        </p:scale>
        <p:origin x="18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487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ison_nursery" TargetMode="External"/><Relationship Id="rId3" Type="http://schemas.openxmlformats.org/officeDocument/2006/relationships/hyperlink" Target="https://realtruth.org/articles/080905-003-society.html" TargetMode="External"/><Relationship Id="rId7" Type="http://schemas.openxmlformats.org/officeDocument/2006/relationships/hyperlink" Target="https://www.youtube.com/watch?v=sz_HvU5KUF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rjw.us/get-on-the-bus" TargetMode="External"/><Relationship Id="rId5" Type="http://schemas.openxmlformats.org/officeDocument/2006/relationships/hyperlink" Target="http://abcnews.go.com/US/babies-born-raised-bars-mothers-returning-prison/story?id=22413184" TargetMode="External"/><Relationship Id="rId4" Type="http://schemas.openxmlformats.org/officeDocument/2006/relationships/hyperlink" Target="http://www.huffingtonpost.com/entry/moms-in-prison_us_572f7808e4b096e9f091bff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mg.buzzfeed.com/buzzfeed-static/static/2015-08/7/17/enhanced/webdr11/enhanced-buzz-wide-2279-1438984511-7.jpg" TargetMode="External"/><Relationship Id="rId3" Type="http://schemas.openxmlformats.org/officeDocument/2006/relationships/hyperlink" Target="http://foreverfam.net" TargetMode="External"/><Relationship Id="rId7" Type="http://schemas.openxmlformats.org/officeDocument/2006/relationships/hyperlink" Target="http://www.child-encyclopedia.com/sites/default/files/images/vignettes/aggression-aggressivity-360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-media-cache-ak0.pinimg.com/736x/48/5a/cf/485acfc78bcb0c57debc0d251b15e32b.jpg" TargetMode="External"/><Relationship Id="rId5" Type="http://schemas.openxmlformats.org/officeDocument/2006/relationships/hyperlink" Target="http://media.gettyimages.com/photos/kay-weekley-touching-glass-separating-her-from-her-children-joe-picture-id50409164" TargetMode="External"/><Relationship Id="rId4" Type="http://schemas.openxmlformats.org/officeDocument/2006/relationships/hyperlink" Target="http://assets.nydailynews.com/polopoly_fs/1.1786395.1399670252!/img/httpImage/image.jpg_gen/derivatives/gallery_1200/children-reunite-mothers-folsom-women-facility-prison.jpg" TargetMode="External"/><Relationship Id="rId9" Type="http://schemas.openxmlformats.org/officeDocument/2006/relationships/hyperlink" Target="http://a.abcnews.com/images/US/ABC_prison_born_jtm_140207_16x9_99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US/babies-born-raised-bars-mothers-returning-prison/story?id=2241318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NzfSgtwa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246228" y="0"/>
            <a:ext cx="6663900" cy="991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>
                <a:solidFill>
                  <a:srgbClr val="1C4587"/>
                </a:solidFill>
                <a:latin typeface="Cambria"/>
                <a:ea typeface="Merriweather"/>
                <a:cs typeface="Cambria"/>
                <a:sym typeface="Merriweather"/>
              </a:rPr>
              <a:t>The Silent Victims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062450" y="4672425"/>
            <a:ext cx="3349500" cy="40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By Bailey Duplessie</a:t>
            </a:r>
          </a:p>
        </p:txBody>
      </p:sp>
      <p:pic>
        <p:nvPicPr>
          <p:cNvPr id="56" name="Shape 56" descr="485acfc78bcb0c57debc0d251b15e32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575" y="1061746"/>
            <a:ext cx="6037249" cy="361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24326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mbria"/>
                <a:ea typeface="Merriweather"/>
                <a:cs typeface="Cambria"/>
                <a:sym typeface="Merriweather"/>
              </a:rPr>
              <a:t>What can be and is being done?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56500" y="1069396"/>
            <a:ext cx="4579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1000"/>
              </a:spcAft>
              <a:buClr>
                <a:srgbClr val="3D596D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3D596D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Corrections facilities can make it easier for mothers to be able to call their children </a:t>
            </a:r>
          </a:p>
          <a:p>
            <a:pPr marL="457200" lvl="0" indent="-304800" rtl="0">
              <a:spcBef>
                <a:spcPts val="0"/>
              </a:spcBef>
              <a:spcAft>
                <a:spcPts val="1000"/>
              </a:spcAft>
              <a:buClr>
                <a:srgbClr val="3D596D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3D596D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Offer psychological evaluations to mothers </a:t>
            </a:r>
          </a:p>
          <a:p>
            <a:pPr marL="457200" lvl="0" indent="-304800">
              <a:spcBef>
                <a:spcPts val="0"/>
              </a:spcBef>
              <a:spcAft>
                <a:spcPts val="1000"/>
              </a:spcAft>
              <a:buClr>
                <a:srgbClr val="3D596D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3D596D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CPS can bring the children to visit their parents more often </a:t>
            </a:r>
          </a:p>
          <a:p>
            <a:pPr marL="457200" lvl="0" indent="-304800">
              <a:spcBef>
                <a:spcPts val="0"/>
              </a:spcBef>
              <a:spcAft>
                <a:spcPts val="1000"/>
              </a:spcAft>
              <a:buClr>
                <a:srgbClr val="3D596D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3D596D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Bigger emphasis on programs that bring the mother and children together for visits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D596D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3D596D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Organizations that aid children while their parents are in prison 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3D596D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rgbClr val="3D596D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Forever Family 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3D596D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rgbClr val="3D596D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SKIP, Inc. </a:t>
            </a:r>
          </a:p>
          <a:p>
            <a:pPr marL="914400" lvl="1" indent="-304800">
              <a:spcBef>
                <a:spcPts val="0"/>
              </a:spcBef>
              <a:spcAft>
                <a:spcPts val="0"/>
              </a:spcAft>
              <a:buClr>
                <a:srgbClr val="3D596D"/>
              </a:buClr>
              <a:buSzPct val="100000"/>
              <a:buFont typeface="Arial"/>
              <a:buChar char="•"/>
            </a:pPr>
            <a:r>
              <a:rPr lang="en" dirty="0">
                <a:solidFill>
                  <a:srgbClr val="3D596D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Angel Tree Christmas</a:t>
            </a:r>
          </a:p>
          <a:p>
            <a:pPr marL="285750" lvl="0" indent="-285750">
              <a:spcBef>
                <a:spcPts val="0"/>
              </a:spcBef>
              <a:buFont typeface="Arial"/>
              <a:buChar char="•"/>
            </a:pPr>
            <a:endParaRPr sz="2000" dirty="0">
              <a:latin typeface="Cambria"/>
              <a:cs typeface="Cambria"/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700" y="1318424"/>
            <a:ext cx="4219075" cy="30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Sources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768213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>
              <a:lnSpc>
                <a:spcPct val="7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900" dirty="0">
                <a:solidFill>
                  <a:srgbClr val="262626"/>
                </a:solidFill>
              </a:rPr>
              <a:t>Baxter, Samuel C., &amp; Palm, Sylvia L. Mothers in Prison: Another Crumbling Brick in the Family’s Foundation. Retrieved November 20, 2016, from</a:t>
            </a:r>
            <a:r>
              <a:rPr lang="en" sz="900" dirty="0">
                <a:solidFill>
                  <a:srgbClr val="262626"/>
                </a:solidFill>
                <a:hlinkClick r:id="rId3"/>
              </a:rPr>
              <a:t> </a:t>
            </a:r>
            <a:r>
              <a:rPr lang="en" sz="900" u="sng" dirty="0">
                <a:solidFill>
                  <a:schemeClr val="hlink"/>
                </a:solidFill>
                <a:hlinkClick r:id="rId3"/>
              </a:rPr>
              <a:t>https://realtruth.org/articles/080905-003-society.html</a:t>
            </a:r>
          </a:p>
          <a:p>
            <a:pPr marL="457200" lvl="0" indent="-292100">
              <a:lnSpc>
                <a:spcPct val="7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900" dirty="0">
                <a:solidFill>
                  <a:srgbClr val="262626"/>
                </a:solidFill>
              </a:rPr>
              <a:t>Bellware, Kim. "Putting Moms In Prison Punishes Their Kids, Too." The Huffington Post. May 9, 2016. Accessed November 18, 2016.</a:t>
            </a:r>
            <a:r>
              <a:rPr lang="en" sz="900" dirty="0">
                <a:solidFill>
                  <a:srgbClr val="262626"/>
                </a:solidFill>
                <a:hlinkClick r:id="rId4"/>
              </a:rPr>
              <a:t> </a:t>
            </a:r>
            <a:r>
              <a:rPr lang="en" sz="900" u="sng" dirty="0">
                <a:solidFill>
                  <a:schemeClr val="hlink"/>
                </a:solidFill>
                <a:hlinkClick r:id="rId4"/>
              </a:rPr>
              <a:t>http://www.huffingtonpost.com/entry/moms-in-prison_us_572f7808e4b096e9f091bff6</a:t>
            </a:r>
            <a:r>
              <a:rPr lang="en" sz="900" dirty="0">
                <a:solidFill>
                  <a:srgbClr val="262626"/>
                </a:solidFill>
              </a:rPr>
              <a:t>.</a:t>
            </a:r>
          </a:p>
          <a:p>
            <a:pPr marL="457200" lvl="0" indent="-292100">
              <a:lnSpc>
                <a:spcPct val="7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900" dirty="0">
                <a:solidFill>
                  <a:srgbClr val="262626"/>
                </a:solidFill>
              </a:rPr>
              <a:t>Brown, Ely, and Alexa Valiente. "Babies Born, Raised Behind Bars May Keep Mothers From Returning to Prison." ABC News. February 7, 2014. Accessed November 22, 2016.</a:t>
            </a:r>
            <a:r>
              <a:rPr lang="en" sz="900" dirty="0">
                <a:solidFill>
                  <a:srgbClr val="262626"/>
                </a:solidFill>
                <a:hlinkClick r:id="rId5"/>
              </a:rPr>
              <a:t> </a:t>
            </a:r>
            <a:r>
              <a:rPr lang="en" sz="900" u="sng" dirty="0">
                <a:solidFill>
                  <a:schemeClr val="hlink"/>
                </a:solidFill>
                <a:hlinkClick r:id="rId5"/>
              </a:rPr>
              <a:t>http://abcnews.go.com/US/babies-born-raised-bars-mothers-returning-prison/story?id=22413184</a:t>
            </a:r>
            <a:r>
              <a:rPr lang="en" sz="900" dirty="0">
                <a:solidFill>
                  <a:srgbClr val="262626"/>
                </a:solidFill>
              </a:rPr>
              <a:t>.</a:t>
            </a:r>
          </a:p>
          <a:p>
            <a:pPr marL="457200" lvl="0" indent="-292100">
              <a:lnSpc>
                <a:spcPct val="7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900" dirty="0">
                <a:solidFill>
                  <a:srgbClr val="262626"/>
                </a:solidFill>
              </a:rPr>
              <a:t>"Get On The Bus." Center for Restorative Justice Works. Accessed November 20, 2016.</a:t>
            </a:r>
            <a:r>
              <a:rPr lang="en" sz="900" dirty="0">
                <a:solidFill>
                  <a:srgbClr val="262626"/>
                </a:solidFill>
                <a:hlinkClick r:id="rId6"/>
              </a:rPr>
              <a:t> </a:t>
            </a:r>
            <a:r>
              <a:rPr lang="en" sz="900" u="sng" dirty="0">
                <a:solidFill>
                  <a:schemeClr val="hlink"/>
                </a:solidFill>
                <a:hlinkClick r:id="rId6"/>
              </a:rPr>
              <a:t>http://www.crjw.us/get-on-the-bus</a:t>
            </a:r>
            <a:r>
              <a:rPr lang="en" sz="900" dirty="0">
                <a:solidFill>
                  <a:srgbClr val="262626"/>
                </a:solidFill>
              </a:rPr>
              <a:t>.</a:t>
            </a:r>
          </a:p>
          <a:p>
            <a:pPr marL="457200" lvl="0" indent="-292100">
              <a:lnSpc>
                <a:spcPct val="7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900" dirty="0">
                <a:solidFill>
                  <a:srgbClr val="262626"/>
                </a:solidFill>
              </a:rPr>
              <a:t>Glaze, Lauren E., and Laura M. Maruschak. "Bureau of Justice Statistics Special Report: Parents in Prison and Their Minor Children." Bureau of Justice. August 2008. Accessed November 22, 2016. http://www.bjs.gov/content/pub/pdf/pptmc.pdf.</a:t>
            </a:r>
          </a:p>
          <a:p>
            <a:pPr marL="457200" lvl="0" indent="-292100">
              <a:lnSpc>
                <a:spcPct val="7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900" dirty="0">
                <a:solidFill>
                  <a:srgbClr val="262626"/>
                </a:solidFill>
              </a:rPr>
              <a:t>Goshin, Lorie S. Behavior Problems and Competence in Preschoolers Who Spent Their First One to Eighteen Months in a Prison Nursery Program. PhD diss., Columbia University, 2010. 1-161. Accessed November 20, 2016. www.gradworks.umi.com/34/47/3447869.html.</a:t>
            </a:r>
          </a:p>
          <a:p>
            <a:pPr marL="457200" lvl="0" indent="-292100">
              <a:lnSpc>
                <a:spcPct val="7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900" dirty="0">
                <a:solidFill>
                  <a:srgbClr val="262626"/>
                </a:solidFill>
              </a:rPr>
              <a:t>I'm Raising My Baby in Prison - Anael's Story - Part 2 - Moms Behind Bars - Episode 2. YouTube. October 22, 2012.</a:t>
            </a:r>
            <a:r>
              <a:rPr lang="en" sz="900" dirty="0">
                <a:solidFill>
                  <a:srgbClr val="262626"/>
                </a:solidFill>
                <a:hlinkClick r:id="rId7"/>
              </a:rPr>
              <a:t> </a:t>
            </a:r>
            <a:r>
              <a:rPr lang="en" sz="900" u="sng" dirty="0">
                <a:solidFill>
                  <a:schemeClr val="hlink"/>
                </a:solidFill>
                <a:hlinkClick r:id="rId7"/>
              </a:rPr>
              <a:t>https://www.youtube.com/watch?v=sz_HvU5KUFA</a:t>
            </a:r>
            <a:r>
              <a:rPr lang="en" sz="900" dirty="0">
                <a:solidFill>
                  <a:srgbClr val="262626"/>
                </a:solidFill>
              </a:rPr>
              <a:t>.</a:t>
            </a:r>
          </a:p>
          <a:p>
            <a:pPr marL="457200" lvl="0" indent="-292100">
              <a:lnSpc>
                <a:spcPct val="7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900" dirty="0">
                <a:solidFill>
                  <a:srgbClr val="262626"/>
                </a:solidFill>
              </a:rPr>
              <a:t>Mignon, Sylvia, and Paige Ransford. "Mothers in Prison: Maintaining Connections with Children." Social Work in Public Health 27, no. 1/2 (January 2012): 69-88. doi:10.1080/19371918.2012.630965.</a:t>
            </a:r>
          </a:p>
          <a:p>
            <a:pPr marL="457200" lvl="0" indent="-292100">
              <a:lnSpc>
                <a:spcPct val="70000"/>
              </a:lnSpc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900" dirty="0">
                <a:solidFill>
                  <a:srgbClr val="262626"/>
                </a:solidFill>
              </a:rPr>
              <a:t>"Prison Nurseries." Wikipedia. Accessed November 20, 2016.</a:t>
            </a:r>
            <a:r>
              <a:rPr lang="en" sz="900" dirty="0">
                <a:solidFill>
                  <a:srgbClr val="262626"/>
                </a:solidFill>
                <a:hlinkClick r:id="rId8"/>
              </a:rPr>
              <a:t> </a:t>
            </a:r>
            <a:r>
              <a:rPr lang="en" sz="900" u="sng" dirty="0">
                <a:solidFill>
                  <a:schemeClr val="hlink"/>
                </a:solidFill>
                <a:hlinkClick r:id="rId8"/>
              </a:rPr>
              <a:t>https://en.wikipedia.org/wiki/Prison_nursery</a:t>
            </a:r>
            <a:r>
              <a:rPr lang="en" sz="900" dirty="0">
                <a:solidFill>
                  <a:srgbClr val="262626"/>
                </a:solidFill>
              </a:rPr>
              <a:t>. 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buNone/>
            </a:pPr>
            <a:endParaRPr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Works Cited continued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Images </a:t>
            </a:r>
          </a:p>
          <a:p>
            <a:pPr marL="457200" lvl="0" indent="-292100">
              <a:spcBef>
                <a:spcPts val="0"/>
              </a:spcBef>
              <a:buSzPct val="100000"/>
              <a:buAutoNum type="arabicPeriod"/>
            </a:pPr>
            <a:r>
              <a:rPr lang="en" sz="1000" u="sng">
                <a:solidFill>
                  <a:schemeClr val="accent5"/>
                </a:solidFill>
                <a:hlinkClick r:id="rId3"/>
              </a:rPr>
              <a:t>http://foreverfam.net</a:t>
            </a:r>
            <a:r>
              <a:rPr lang="en" sz="1000"/>
              <a:t> </a:t>
            </a:r>
          </a:p>
          <a:p>
            <a:pPr marL="457200" lvl="0" indent="-292100">
              <a:spcBef>
                <a:spcPts val="0"/>
              </a:spcBef>
              <a:buSzPct val="100000"/>
              <a:buAutoNum type="arabicPeriod"/>
            </a:pPr>
            <a:r>
              <a:rPr lang="en" sz="1000" u="sng">
                <a:solidFill>
                  <a:schemeClr val="accent5"/>
                </a:solidFill>
                <a:hlinkClick r:id="rId4"/>
              </a:rPr>
              <a:t>http://assets.nydailynews.com/polopoly_fs/1.1786395.1399670252!/img/httpImage/image.jpg_gen/derivatives/gallery_1200/children-reunite-mothers-folsom-women-facility-prison.jpg</a:t>
            </a:r>
            <a:r>
              <a:rPr lang="en" sz="1000"/>
              <a:t> </a:t>
            </a:r>
          </a:p>
          <a:p>
            <a:pPr marL="457200" lvl="0" indent="-292100">
              <a:spcBef>
                <a:spcPts val="0"/>
              </a:spcBef>
              <a:buSzPct val="100000"/>
              <a:buAutoNum type="arabicPeriod"/>
            </a:pPr>
            <a:r>
              <a:rPr lang="en" sz="1000" u="sng">
                <a:solidFill>
                  <a:schemeClr val="accent5"/>
                </a:solidFill>
                <a:hlinkClick r:id="rId5"/>
              </a:rPr>
              <a:t>http://media.gettyimages.com/photos/kay-weekley-touching-glass-separating-her-from-her-children-joe-picture-id50409164</a:t>
            </a:r>
            <a:r>
              <a:rPr lang="en" sz="1000"/>
              <a:t> </a:t>
            </a:r>
          </a:p>
          <a:p>
            <a:pPr marL="457200" lvl="0" indent="-292100">
              <a:spcBef>
                <a:spcPts val="0"/>
              </a:spcBef>
              <a:buSzPct val="100000"/>
              <a:buAutoNum type="arabicPeriod"/>
            </a:pPr>
            <a:r>
              <a:rPr lang="en" sz="1000" u="sng">
                <a:solidFill>
                  <a:schemeClr val="accent5"/>
                </a:solidFill>
                <a:hlinkClick r:id="rId6"/>
              </a:rPr>
              <a:t>https://s-media-cache-ak0.pinimg.com/736x/48/5a/cf/485acfc78bcb0c57debc0d251b15e32b.jpg</a:t>
            </a:r>
            <a:r>
              <a:rPr lang="en" sz="1000"/>
              <a:t> </a:t>
            </a:r>
          </a:p>
          <a:p>
            <a:pPr marL="457200" lvl="0" indent="-292100">
              <a:spcBef>
                <a:spcPts val="0"/>
              </a:spcBef>
              <a:buSzPct val="100000"/>
              <a:buAutoNum type="arabicPeriod"/>
            </a:pPr>
            <a:r>
              <a:rPr lang="en" sz="1000" u="sng">
                <a:solidFill>
                  <a:schemeClr val="accent5"/>
                </a:solidFill>
                <a:hlinkClick r:id="rId7"/>
              </a:rPr>
              <a:t>http://www.child-encyclopedia.com/sites/default/files/images/vignettes/aggression-aggressivity-360.jpg</a:t>
            </a:r>
            <a:r>
              <a:rPr lang="en" sz="1000"/>
              <a:t> </a:t>
            </a:r>
          </a:p>
          <a:p>
            <a:pPr marL="457200" lvl="0" indent="-292100">
              <a:spcBef>
                <a:spcPts val="0"/>
              </a:spcBef>
              <a:buSzPct val="100000"/>
              <a:buAutoNum type="arabicPeriod"/>
            </a:pPr>
            <a:r>
              <a:rPr lang="en" sz="1000" u="sng">
                <a:solidFill>
                  <a:schemeClr val="accent5"/>
                </a:solidFill>
                <a:hlinkClick r:id="rId8"/>
              </a:rPr>
              <a:t>https://img.buzzfeed.com/buzzfeed-static/static/2015-08/7/17/enhanced/webdr11/enhanced-buzz-wide-2279-1438984511-7.jpg</a:t>
            </a:r>
            <a:r>
              <a:rPr lang="en" sz="1000"/>
              <a:t> </a:t>
            </a:r>
          </a:p>
          <a:p>
            <a:pPr marL="457200" lvl="0" indent="-292100">
              <a:spcBef>
                <a:spcPts val="0"/>
              </a:spcBef>
              <a:buSzPct val="100000"/>
              <a:buAutoNum type="arabicPeriod"/>
            </a:pPr>
            <a:r>
              <a:rPr lang="en" sz="1000" u="sng">
                <a:solidFill>
                  <a:schemeClr val="accent5"/>
                </a:solidFill>
                <a:hlinkClick r:id="rId9"/>
              </a:rPr>
              <a:t>http://a.abcnews.com/images/US/ABC_prison_born_jtm_140207_16x9_992.jpg</a:t>
            </a:r>
            <a:r>
              <a:rPr lang="en" sz="1000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40925" y="1152475"/>
            <a:ext cx="4655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ctr">
              <a:spcBef>
                <a:spcPts val="0"/>
              </a:spcBef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Since 1991, the number of mothers in prison has more than doubled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78571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4 in 10 mothers in state prison who had minor children were the sole parent in the household before arrest</a:t>
            </a:r>
          </a:p>
          <a:p>
            <a:pPr marL="285750" lvl="0" indent="-285750" algn="ctr">
              <a:spcBef>
                <a:spcPts val="0"/>
              </a:spcBef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70% of women prisoners are primary caregivers of the children before their arrest</a:t>
            </a:r>
          </a:p>
          <a:p>
            <a:pPr marL="285750" lvl="0" indent="-285750" algn="ctr">
              <a:spcBef>
                <a:spcPts val="0"/>
              </a:spcBef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Mothers more likely than fathers to report homelessness, physical or sexual abuse, and to have either a current medical or mental health problem. </a:t>
            </a:r>
          </a:p>
        </p:txBody>
      </p:sp>
      <p:pic>
        <p:nvPicPr>
          <p:cNvPr id="62" name="Shape 62" descr="Screen Shot 2016-11-28 at 8.49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525" y="1334725"/>
            <a:ext cx="3705774" cy="27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6866850" y="2205825"/>
            <a:ext cx="731400" cy="12153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070325" y="2205825"/>
            <a:ext cx="691200" cy="1215300"/>
          </a:xfrm>
          <a:prstGeom prst="ellipse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1545625" y="259575"/>
            <a:ext cx="5993700" cy="6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u="sng" dirty="0">
                <a:latin typeface="Cambria"/>
                <a:ea typeface="Merriweather"/>
                <a:cs typeface="Cambria"/>
                <a:sym typeface="Merriweather"/>
              </a:rPr>
              <a:t>Statistics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106100" y="156547"/>
            <a:ext cx="5019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mbria"/>
                <a:ea typeface="Merriweather"/>
                <a:cs typeface="Cambria"/>
                <a:sym typeface="Merriweather"/>
              </a:rPr>
              <a:t>Children Born Behind Bars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11000" y="4213350"/>
            <a:ext cx="7995900" cy="8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http://abcnews.go.com/US/babies-born-raised-bars-mothers-returning-prison/story?id=22413184</a:t>
            </a:r>
            <a:r>
              <a:rPr lang="en"/>
              <a:t> </a:t>
            </a:r>
          </a:p>
        </p:txBody>
      </p:sp>
      <p:pic>
        <p:nvPicPr>
          <p:cNvPr id="72" name="Shape 72" descr="ABC_prison_born_jtm_140207_16x9_99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25" y="921800"/>
            <a:ext cx="6915050" cy="32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87625" y="19873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latin typeface="Cambria"/>
                <a:ea typeface="Merriweather"/>
                <a:cs typeface="Cambria"/>
                <a:sym typeface="Merriweather"/>
              </a:rPr>
              <a:t>Raising a Child Behind Bars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0" y="896241"/>
            <a:ext cx="8520600" cy="3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Prison Nurseries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$24,000 a year to raise a child in jail 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Many prisons after different programs </a:t>
            </a:r>
          </a:p>
          <a:p>
            <a:pPr marL="914400" marR="0" lvl="1" indent="-3175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666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Bedford Hills Correctional Facility</a:t>
            </a:r>
            <a:endParaRPr lang="en-US" sz="1150" dirty="0">
              <a:solidFill>
                <a:srgbClr val="000000"/>
              </a:solidFill>
              <a:highlight>
                <a:srgbClr val="FFFFFF"/>
              </a:highlight>
              <a:latin typeface="Cambria"/>
              <a:ea typeface="Merriweather"/>
              <a:cs typeface="Cambria"/>
              <a:sym typeface="Merriweather"/>
            </a:endParaRPr>
          </a:p>
          <a:p>
            <a:pPr marL="596900"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666"/>
            </a:pPr>
            <a:endParaRPr lang="en" sz="1150" dirty="0">
              <a:solidFill>
                <a:srgbClr val="000000"/>
              </a:solidFill>
              <a:highlight>
                <a:srgbClr val="FFFFFF"/>
              </a:highlight>
              <a:latin typeface="Cambria"/>
              <a:ea typeface="Merriweather"/>
              <a:cs typeface="Cambria"/>
              <a:sym typeface="Merriweather"/>
            </a:endParaRPr>
          </a:p>
          <a:p>
            <a:pPr marL="1371600" lvl="2" indent="-30162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Stay with mother till 1 year old </a:t>
            </a:r>
          </a:p>
          <a:p>
            <a:pPr marL="1371600" lvl="2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Given parenting courses</a:t>
            </a:r>
          </a:p>
          <a:p>
            <a:pPr marL="1371600" lvl="2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Offer vocational services, visiting services for older children </a:t>
            </a:r>
          </a:p>
          <a:p>
            <a:pPr marL="914400" lvl="1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Nebraska Correctional Center for Women</a:t>
            </a:r>
          </a:p>
          <a:p>
            <a:pPr marL="1371600" lvl="2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Baby can stay with their mom till they are 18 months</a:t>
            </a:r>
          </a:p>
          <a:p>
            <a:pPr marL="1371600" lvl="2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Mom must take childbirth and parenting classes before and after the baby is born</a:t>
            </a:r>
          </a:p>
          <a:p>
            <a:pPr marL="914400" lvl="1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Ohio Reformatory for Women</a:t>
            </a:r>
          </a:p>
          <a:p>
            <a:pPr marL="1371600" lvl="0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Can stay there till child is 18 months old</a:t>
            </a:r>
          </a:p>
          <a:p>
            <a:pPr marL="1371600" lvl="0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150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When the mom is busy there is a "nanny" who will take care fo the child - the nanny is another inmate who has been train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solidFill>
                <a:srgbClr val="3D596D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675" y="771438"/>
            <a:ext cx="3377600" cy="255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mbria"/>
                <a:ea typeface="Merriweather"/>
                <a:cs typeface="Cambria"/>
                <a:sym typeface="Merriweather"/>
              </a:rPr>
              <a:t>Behavioral Issues Study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75600" y="1248725"/>
            <a:ext cx="4404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"Behavior Problems and Competence in Preschoolers Who Spent Their First One to Eighteen Months in a Prison Nursery Program" by Lorie Goshin </a:t>
            </a: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47 children who had lived in a prison nursery and 60 children who were separated from their mother </a:t>
            </a:r>
          </a:p>
          <a:p>
            <a:pPr marL="457200" lvl="0" indent="-3048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30% of those who lived in a prison nursery and 47% who were separated from their mothers had at least one problem in the clinical range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800" y="1248725"/>
            <a:ext cx="3869299" cy="261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405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Cambria"/>
                <a:ea typeface="Merriweather"/>
                <a:cs typeface="Cambria"/>
                <a:sym typeface="Merriweather"/>
              </a:rPr>
              <a:t>Older Children Whose Parents Serve Behind Bars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7475" y="1107605"/>
            <a:ext cx="5289000" cy="37822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Department of Health said that children with parents in jail can </a:t>
            </a:r>
            <a:r>
              <a:rPr lang="en" sz="1400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struggle</a:t>
            </a: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 with poverty, poor grades, behavioral </a:t>
            </a:r>
            <a:r>
              <a:rPr lang="en" sz="1400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issues</a:t>
            </a: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 and depression</a:t>
            </a:r>
          </a:p>
          <a:p>
            <a:pPr marL="457200" lvl="0" indent="-301625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Kids grow up believing “their mother’s “home” is a place that society considers disgraceful → Leads to the child feeling “ashamed and rejected, angry and confused”</a:t>
            </a:r>
          </a:p>
          <a:p>
            <a:pPr marL="457200" lvl="0" indent="-301625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Child don’t understand why their mother is in jail and feel like it is that the mother doesn’t want to be with them </a:t>
            </a:r>
          </a:p>
          <a:p>
            <a:pPr marL="457200" lvl="0" indent="-301625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6x more likely to end up in jail if you have at least one parent who has been </a:t>
            </a:r>
          </a:p>
          <a:p>
            <a:pPr marL="457200" lvl="0" indent="-301625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Children more likely to lash out to authority figures - like police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475" y="1486796"/>
            <a:ext cx="3598699" cy="26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dirty="0">
                <a:latin typeface="Cambria"/>
                <a:ea typeface="Merriweather"/>
                <a:cs typeface="Cambria"/>
                <a:sym typeface="Merriweather"/>
              </a:rPr>
              <a:t>Malik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87050" y="1168650"/>
            <a:ext cx="756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“I </a:t>
            </a:r>
            <a:r>
              <a:rPr lang="en" sz="1600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got to visit my mom every week when she was gone to jail. My dad took us. It was hard because I wanted to touch her but she was on the other side of a glass wall. The visits weren’t too long, we only had a certain amount of time before they told us it was time to leave. When the visit was over, I wanted to stay with her for a long time. I thought about it all day. I didn’t cry but I felt really bad. It stayed with me for a while after I went.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600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“I didn’t tell my friends where my mom was, I told them she moved away. I could talk to my grandmother and my dad about it, but it was hard for them too. I missed my mom a lot, I missed watching movies with her, bike riding with her and I missed telling jokes.”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243261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mbria"/>
                <a:ea typeface="Merriweather"/>
                <a:cs typeface="Cambria"/>
                <a:sym typeface="Merriweather"/>
              </a:rPr>
              <a:t>The Struggle to Stay in Contact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64625" y="903237"/>
            <a:ext cx="4858200" cy="374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1625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Sylvia Mignon and Paige Ransford looked into this </a:t>
            </a:r>
          </a:p>
          <a:p>
            <a:pPr marL="457200" lvl="0" indent="-301625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Many women never have the opportunity to reunite with children because of Child Services and the courts </a:t>
            </a:r>
          </a:p>
          <a:p>
            <a:pPr marL="457200" lvl="0" indent="-301625" rtl="0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They found that only 56% said that they had weekly contact with children, while 58% had never had a visit from their child/children</a:t>
            </a:r>
          </a:p>
          <a:p>
            <a:pPr marL="457200" lvl="0" indent="-301625" rtl="0"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Keeping in contact is very beneficial to children AND mothers </a:t>
            </a:r>
          </a:p>
          <a:p>
            <a:pPr marL="914400" lvl="1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Ease difficulty of separation </a:t>
            </a:r>
          </a:p>
          <a:p>
            <a:pPr marL="914400" lvl="1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More responsible parenting </a:t>
            </a:r>
          </a:p>
          <a:p>
            <a:pPr marL="914400" lvl="1" indent="-30162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833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Children may form ideas about their mom that </a:t>
            </a:r>
            <a:r>
              <a:rPr lang="en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aren’t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  <a:latin typeface="Cambria"/>
                <a:ea typeface="Merriweather"/>
                <a:cs typeface="Cambria"/>
                <a:sym typeface="Merriweather"/>
              </a:rPr>
              <a:t> true so keeping in contact keeps an emotional bond that makes the child feel more protected and secure</a:t>
            </a:r>
          </a:p>
          <a:p>
            <a:pPr marL="171450" lvl="0" indent="-171450">
              <a:spcBef>
                <a:spcPts val="0"/>
              </a:spcBef>
              <a:buFont typeface="Arial"/>
              <a:buChar char="•"/>
            </a:pPr>
            <a:endParaRPr sz="1200" dirty="0">
              <a:solidFill>
                <a:srgbClr val="3D596D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949" y="1152475"/>
            <a:ext cx="3703424" cy="327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ambria"/>
                <a:ea typeface="Merriweather"/>
                <a:cs typeface="Cambria"/>
                <a:sym typeface="Merriweather"/>
              </a:rPr>
              <a:t>Mothers Day in Prison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41575" y="1268400"/>
            <a:ext cx="4232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“Get on the bus” Organization 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Reunite mothers and children for free </a:t>
            </a:r>
          </a:p>
          <a:p>
            <a:pPr marL="971550" lvl="1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  <a:latin typeface="Cambria"/>
                <a:ea typeface="Merriweather"/>
                <a:cs typeface="Cambria"/>
                <a:sym typeface="Merriweather"/>
              </a:rPr>
              <a:t>In California </a:t>
            </a:r>
            <a:endParaRPr lang="en-US" dirty="0">
              <a:solidFill>
                <a:srgbClr val="000000"/>
              </a:solidFill>
              <a:latin typeface="Cambria"/>
              <a:ea typeface="Merriweather"/>
              <a:cs typeface="Cambria"/>
              <a:sym typeface="Merriweather"/>
            </a:endParaRPr>
          </a:p>
          <a:p>
            <a:pPr lvl="0">
              <a:spcBef>
                <a:spcPts val="0"/>
              </a:spcBef>
              <a:buNone/>
            </a:pPr>
            <a:endParaRPr lang="en-US" dirty="0">
              <a:latin typeface="Cambria"/>
              <a:cs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-US" u="sng" dirty="0">
                <a:latin typeface="Cambria"/>
                <a:cs typeface="Cambria"/>
              </a:rPr>
              <a:t>Video:</a:t>
            </a:r>
            <a:endParaRPr u="sng" dirty="0">
              <a:latin typeface="Cambria"/>
              <a:cs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https://www.youtube.com/watch?v=TpNzfSgtwaI</a:t>
            </a:r>
            <a:r>
              <a:rPr lang="en" dirty="0"/>
              <a:t> 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324" y="1268400"/>
            <a:ext cx="4231974" cy="31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1309</Words>
  <Application>Microsoft Macintosh PowerPoint</Application>
  <PresentationFormat>On-screen Show (16:9)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Cambria</vt:lpstr>
      <vt:lpstr>Merriweather</vt:lpstr>
      <vt:lpstr>Arial</vt:lpstr>
      <vt:lpstr>simple-light-2</vt:lpstr>
      <vt:lpstr>The Silent Victims</vt:lpstr>
      <vt:lpstr>PowerPoint Presentation</vt:lpstr>
      <vt:lpstr>Children Born Behind Bars </vt:lpstr>
      <vt:lpstr>Raising a Child Behind Bars</vt:lpstr>
      <vt:lpstr>Behavioral Issues Study</vt:lpstr>
      <vt:lpstr>Older Children Whose Parents Serve Behind Bars </vt:lpstr>
      <vt:lpstr>Malik</vt:lpstr>
      <vt:lpstr>The Struggle to Stay in Contact</vt:lpstr>
      <vt:lpstr>Mothers Day in Prison</vt:lpstr>
      <vt:lpstr>What can be and is being done?</vt:lpstr>
      <vt:lpstr>Sources</vt:lpstr>
      <vt:lpstr>Works Cited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Silent Victims</dc:title>
  <cp:lastModifiedBy>Simpson, Andrea</cp:lastModifiedBy>
  <cp:revision>1</cp:revision>
  <dcterms:modified xsi:type="dcterms:W3CDTF">2021-01-20T05:11:13Z</dcterms:modified>
</cp:coreProperties>
</file>