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51"/>
    <p:restoredTop sz="94662"/>
  </p:normalViewPr>
  <p:slideViewPr>
    <p:cSldViewPr snapToGrid="0" snapToObjects="1">
      <p:cViewPr varScale="1">
        <p:scale>
          <a:sx n="104" d="100"/>
          <a:sy n="104" d="100"/>
        </p:scale>
        <p:origin x="9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10/3/21</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64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10/3/21</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526326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10/3/21</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527029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10/3/21</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4643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10/3/21</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99067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10/3/21</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81472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10/3/21</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481505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10/3/21</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109699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10/3/21</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10564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10/3/21</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814012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10/3/21</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294109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10/3/21</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3933496966"/>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E524F2-C7AF-4466-BA99-09C19DE0D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unset in the open ocean">
            <a:extLst>
              <a:ext uri="{FF2B5EF4-FFF2-40B4-BE49-F238E27FC236}">
                <a16:creationId xmlns:a16="http://schemas.microsoft.com/office/drawing/2014/main" id="{B563DFFD-9102-4F5A-9C23-BC8B5CDE1447}"/>
              </a:ext>
            </a:extLst>
          </p:cNvPr>
          <p:cNvPicPr>
            <a:picLocks noChangeAspect="1"/>
          </p:cNvPicPr>
          <p:nvPr/>
        </p:nvPicPr>
        <p:blipFill rotWithShape="1">
          <a:blip r:embed="rId4"/>
          <a:srcRect t="7401" b="8330"/>
          <a:stretch/>
        </p:blipFill>
        <p:spPr>
          <a:xfrm>
            <a:off x="20" y="-3"/>
            <a:ext cx="12191979" cy="6858004"/>
          </a:xfrm>
          <a:prstGeom prst="rect">
            <a:avLst/>
          </a:prstGeom>
        </p:spPr>
      </p:pic>
      <p:sp>
        <p:nvSpPr>
          <p:cNvPr id="11" name="Freeform: Shape 10">
            <a:extLst>
              <a:ext uri="{FF2B5EF4-FFF2-40B4-BE49-F238E27FC236}">
                <a16:creationId xmlns:a16="http://schemas.microsoft.com/office/drawing/2014/main" id="{904E317E-14BB-4200-84F3-2064B4C97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3854" y="1544347"/>
            <a:ext cx="4676439" cy="5313651"/>
          </a:xfrm>
          <a:custGeom>
            <a:avLst/>
            <a:gdLst>
              <a:gd name="connsiteX0" fmla="*/ 6846874 w 6846874"/>
              <a:gd name="connsiteY0" fmla="*/ 3021586 h 3021586"/>
              <a:gd name="connsiteX1" fmla="*/ 0 w 6846874"/>
              <a:gd name="connsiteY1" fmla="*/ 3021585 h 3021586"/>
              <a:gd name="connsiteX2" fmla="*/ 3399286 w 6846874"/>
              <a:gd name="connsiteY2" fmla="*/ 0 h 3021586"/>
              <a:gd name="connsiteX0" fmla="*/ 6846874 w 6846874"/>
              <a:gd name="connsiteY0" fmla="*/ 3016405 h 3016405"/>
              <a:gd name="connsiteX1" fmla="*/ 0 w 6846874"/>
              <a:gd name="connsiteY1" fmla="*/ 3016404 h 3016405"/>
              <a:gd name="connsiteX2" fmla="*/ 3425190 w 6846874"/>
              <a:gd name="connsiteY2" fmla="*/ 0 h 3016405"/>
              <a:gd name="connsiteX3" fmla="*/ 6846874 w 6846874"/>
              <a:gd name="connsiteY3" fmla="*/ 3016405 h 3016405"/>
              <a:gd name="connsiteX0" fmla="*/ 6846874 w 6846874"/>
              <a:gd name="connsiteY0" fmla="*/ 3055286 h 3055286"/>
              <a:gd name="connsiteX1" fmla="*/ 0 w 6846874"/>
              <a:gd name="connsiteY1" fmla="*/ 3055285 h 3055286"/>
              <a:gd name="connsiteX2" fmla="*/ 3425190 w 6846874"/>
              <a:gd name="connsiteY2" fmla="*/ 0 h 3055286"/>
              <a:gd name="connsiteX3" fmla="*/ 6846874 w 6846874"/>
              <a:gd name="connsiteY3" fmla="*/ 3055286 h 3055286"/>
              <a:gd name="connsiteX0" fmla="*/ 6846874 w 6846874"/>
              <a:gd name="connsiteY0" fmla="*/ 5422604 h 5422604"/>
              <a:gd name="connsiteX1" fmla="*/ 0 w 6846874"/>
              <a:gd name="connsiteY1" fmla="*/ 5422603 h 5422604"/>
              <a:gd name="connsiteX2" fmla="*/ 6839561 w 6846874"/>
              <a:gd name="connsiteY2" fmla="*/ 0 h 5422604"/>
              <a:gd name="connsiteX3" fmla="*/ 6846874 w 6846874"/>
              <a:gd name="connsiteY3" fmla="*/ 5422604 h 5422604"/>
            </a:gdLst>
            <a:ahLst/>
            <a:cxnLst>
              <a:cxn ang="0">
                <a:pos x="connsiteX0" y="connsiteY0"/>
              </a:cxn>
              <a:cxn ang="0">
                <a:pos x="connsiteX1" y="connsiteY1"/>
              </a:cxn>
              <a:cxn ang="0">
                <a:pos x="connsiteX2" y="connsiteY2"/>
              </a:cxn>
              <a:cxn ang="0">
                <a:pos x="connsiteX3" y="connsiteY3"/>
              </a:cxn>
            </a:cxnLst>
            <a:rect l="l" t="t" r="r" b="b"/>
            <a:pathLst>
              <a:path w="6846874" h="5422604">
                <a:moveTo>
                  <a:pt x="6846874" y="5422604"/>
                </a:moveTo>
                <a:lnTo>
                  <a:pt x="0" y="5422603"/>
                </a:lnTo>
                <a:lnTo>
                  <a:pt x="6839561" y="0"/>
                </a:lnTo>
                <a:cubicBezTo>
                  <a:pt x="6841999" y="1807535"/>
                  <a:pt x="6844436" y="3615069"/>
                  <a:pt x="6846874" y="5422604"/>
                </a:cubicBez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1DF94A24-8152-43C5-86F3-5CC95D8090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056B7BF-8DAE-1E4C-9F19-3C7E3680133E}"/>
              </a:ext>
            </a:extLst>
          </p:cNvPr>
          <p:cNvSpPr>
            <a:spLocks noGrp="1"/>
          </p:cNvSpPr>
          <p:nvPr>
            <p:ph type="ctrTitle"/>
          </p:nvPr>
        </p:nvSpPr>
        <p:spPr>
          <a:xfrm>
            <a:off x="194102" y="109539"/>
            <a:ext cx="7592585" cy="2247899"/>
          </a:xfrm>
        </p:spPr>
        <p:txBody>
          <a:bodyPr anchor="t">
            <a:normAutofit fontScale="90000"/>
          </a:bodyPr>
          <a:lstStyle/>
          <a:p>
            <a:r>
              <a:rPr lang="en-US" dirty="0" err="1">
                <a:solidFill>
                  <a:srgbClr val="FFFFFF"/>
                </a:solidFill>
              </a:rPr>
              <a:t>Ncaa</a:t>
            </a:r>
            <a:r>
              <a:rPr lang="en-US" dirty="0">
                <a:solidFill>
                  <a:srgbClr val="FFFFFF"/>
                </a:solidFill>
              </a:rPr>
              <a:t> title IX (1972) and it’s effect on women in leadership roles in sports</a:t>
            </a:r>
          </a:p>
        </p:txBody>
      </p:sp>
      <p:sp>
        <p:nvSpPr>
          <p:cNvPr id="3" name="Subtitle 2">
            <a:extLst>
              <a:ext uri="{FF2B5EF4-FFF2-40B4-BE49-F238E27FC236}">
                <a16:creationId xmlns:a16="http://schemas.microsoft.com/office/drawing/2014/main" id="{8462BD6E-A7E0-FE45-AD55-29CD4864D97E}"/>
              </a:ext>
            </a:extLst>
          </p:cNvPr>
          <p:cNvSpPr>
            <a:spLocks noGrp="1"/>
          </p:cNvSpPr>
          <p:nvPr>
            <p:ph type="subTitle" idx="1"/>
          </p:nvPr>
        </p:nvSpPr>
        <p:spPr>
          <a:xfrm>
            <a:off x="194102" y="2771835"/>
            <a:ext cx="2858548" cy="1728728"/>
          </a:xfrm>
        </p:spPr>
        <p:txBody>
          <a:bodyPr anchor="b">
            <a:normAutofit/>
          </a:bodyPr>
          <a:lstStyle/>
          <a:p>
            <a:r>
              <a:rPr lang="en-US" dirty="0">
                <a:solidFill>
                  <a:srgbClr val="FFFFFF"/>
                </a:solidFill>
              </a:rPr>
              <a:t>Winston Allen</a:t>
            </a:r>
          </a:p>
        </p:txBody>
      </p:sp>
      <p:pic>
        <p:nvPicPr>
          <p:cNvPr id="7" name="Audio 6">
            <a:hlinkClick r:id="" action="ppaction://media"/>
            <a:extLst>
              <a:ext uri="{FF2B5EF4-FFF2-40B4-BE49-F238E27FC236}">
                <a16:creationId xmlns:a16="http://schemas.microsoft.com/office/drawing/2014/main" id="{42D43720-E044-2B4E-9728-BE75995A06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229460679"/>
      </p:ext>
    </p:extLst>
  </p:cSld>
  <p:clrMapOvr>
    <a:masterClrMapping/>
  </p:clrMapOvr>
  <mc:AlternateContent xmlns:mc="http://schemas.openxmlformats.org/markup-compatibility/2006">
    <mc:Choice xmlns:p14="http://schemas.microsoft.com/office/powerpoint/2010/main" Requires="p14">
      <p:transition spd="slow" p14:dur="2000" advTm="76916"/>
    </mc:Choice>
    <mc:Fallback>
      <p:transition spd="slow" advTm="769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7E753-2336-214B-B604-46717D01719E}"/>
              </a:ext>
            </a:extLst>
          </p:cNvPr>
          <p:cNvSpPr>
            <a:spLocks noGrp="1"/>
          </p:cNvSpPr>
          <p:nvPr>
            <p:ph type="title"/>
          </p:nvPr>
        </p:nvSpPr>
        <p:spPr/>
        <p:txBody>
          <a:bodyPr/>
          <a:lstStyle/>
          <a:p>
            <a:r>
              <a:rPr lang="en-US" dirty="0"/>
              <a:t>Work of Scholarship </a:t>
            </a:r>
          </a:p>
        </p:txBody>
      </p:sp>
      <p:sp>
        <p:nvSpPr>
          <p:cNvPr id="3" name="Content Placeholder 2">
            <a:extLst>
              <a:ext uri="{FF2B5EF4-FFF2-40B4-BE49-F238E27FC236}">
                <a16:creationId xmlns:a16="http://schemas.microsoft.com/office/drawing/2014/main" id="{AF3E1711-E1DE-B64C-8E35-9C169BD47ADE}"/>
              </a:ext>
            </a:extLst>
          </p:cNvPr>
          <p:cNvSpPr>
            <a:spLocks noGrp="1"/>
          </p:cNvSpPr>
          <p:nvPr>
            <p:ph idx="1"/>
          </p:nvPr>
        </p:nvSpPr>
        <p:spPr/>
        <p:txBody>
          <a:bodyPr/>
          <a:lstStyle/>
          <a:p>
            <a:r>
              <a:rPr lang="en-US" dirty="0"/>
              <a:t>Cheryle Cooky and Nicole M. </a:t>
            </a:r>
            <a:r>
              <a:rPr lang="en-US" dirty="0" err="1"/>
              <a:t>Lavoi</a:t>
            </a:r>
            <a:r>
              <a:rPr lang="en-US" dirty="0"/>
              <a:t> </a:t>
            </a:r>
          </a:p>
          <a:p>
            <a:r>
              <a:rPr lang="en-US" dirty="0"/>
              <a:t>Contexts Volume 11 NO.1, Taking on the Issues </a:t>
            </a:r>
          </a:p>
          <a:p>
            <a:pPr lvl="1"/>
            <a:r>
              <a:rPr lang="en-US" dirty="0"/>
              <a:t>Playing But Losing: Women’s Sports after Title IX</a:t>
            </a:r>
          </a:p>
          <a:p>
            <a:r>
              <a:rPr lang="en-US" dirty="0"/>
              <a:t>American Sociological Association </a:t>
            </a:r>
          </a:p>
          <a:p>
            <a:r>
              <a:rPr lang="en-US" dirty="0"/>
              <a:t>cooky, </a:t>
            </a:r>
            <a:r>
              <a:rPr lang="en-US" dirty="0" err="1"/>
              <a:t>cheryl</a:t>
            </a:r>
            <a:r>
              <a:rPr lang="en-US" dirty="0"/>
              <a:t>, &amp; </a:t>
            </a:r>
            <a:r>
              <a:rPr lang="en-US" dirty="0" err="1"/>
              <a:t>lavoi</a:t>
            </a:r>
            <a:r>
              <a:rPr lang="en-US" dirty="0"/>
              <a:t>, </a:t>
            </a:r>
            <a:r>
              <a:rPr lang="en-US" dirty="0" err="1"/>
              <a:t>nicole</a:t>
            </a:r>
            <a:r>
              <a:rPr lang="en-US" dirty="0"/>
              <a:t> m. (2012). playing but losing women’s sports after title ix. </a:t>
            </a:r>
            <a:r>
              <a:rPr lang="en-US" i="1" dirty="0"/>
              <a:t>Contexts</a:t>
            </a:r>
            <a:r>
              <a:rPr lang="en-US" dirty="0"/>
              <a:t>, </a:t>
            </a:r>
            <a:r>
              <a:rPr lang="en-US" i="1" dirty="0"/>
              <a:t>11</a:t>
            </a:r>
            <a:r>
              <a:rPr lang="en-US" dirty="0"/>
              <a:t>(1), 42–46. http://</a:t>
            </a:r>
            <a:r>
              <a:rPr lang="en-US" dirty="0" err="1"/>
              <a:t>www.jstor.org</a:t>
            </a:r>
            <a:r>
              <a:rPr lang="en-US" dirty="0"/>
              <a:t>/stable/41960748</a:t>
            </a:r>
          </a:p>
          <a:p>
            <a:endParaRPr lang="en-US" dirty="0"/>
          </a:p>
        </p:txBody>
      </p:sp>
      <p:pic>
        <p:nvPicPr>
          <p:cNvPr id="5" name="Audio 4">
            <a:hlinkClick r:id="" action="ppaction://media"/>
            <a:extLst>
              <a:ext uri="{FF2B5EF4-FFF2-40B4-BE49-F238E27FC236}">
                <a16:creationId xmlns:a16="http://schemas.microsoft.com/office/drawing/2014/main" id="{0F9AE1D1-B4F4-1440-8F8E-DA5EED334FD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3917843"/>
      </p:ext>
    </p:extLst>
  </p:cSld>
  <p:clrMapOvr>
    <a:masterClrMapping/>
  </p:clrMapOvr>
  <mc:AlternateContent xmlns:mc="http://schemas.openxmlformats.org/markup-compatibility/2006">
    <mc:Choice xmlns:p14="http://schemas.microsoft.com/office/powerpoint/2010/main" Requires="p14">
      <p:transition spd="slow" p14:dur="2000" advTm="31400"/>
    </mc:Choice>
    <mc:Fallback>
      <p:transition spd="slow" advTm="314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14C9-9695-CD43-B28A-462346DDBAFF}"/>
              </a:ext>
            </a:extLst>
          </p:cNvPr>
          <p:cNvSpPr>
            <a:spLocks noGrp="1"/>
          </p:cNvSpPr>
          <p:nvPr>
            <p:ph type="title"/>
          </p:nvPr>
        </p:nvSpPr>
        <p:spPr/>
        <p:txBody>
          <a:bodyPr/>
          <a:lstStyle/>
          <a:p>
            <a:r>
              <a:rPr lang="en-US" dirty="0"/>
              <a:t>Summary &amp; Points to Note </a:t>
            </a:r>
          </a:p>
        </p:txBody>
      </p:sp>
      <p:sp>
        <p:nvSpPr>
          <p:cNvPr id="3" name="Content Placeholder 2">
            <a:extLst>
              <a:ext uri="{FF2B5EF4-FFF2-40B4-BE49-F238E27FC236}">
                <a16:creationId xmlns:a16="http://schemas.microsoft.com/office/drawing/2014/main" id="{43F44706-AE06-D745-BCE9-DFCD63598229}"/>
              </a:ext>
            </a:extLst>
          </p:cNvPr>
          <p:cNvSpPr>
            <a:spLocks noGrp="1"/>
          </p:cNvSpPr>
          <p:nvPr>
            <p:ph idx="1"/>
          </p:nvPr>
        </p:nvSpPr>
        <p:spPr/>
        <p:txBody>
          <a:bodyPr/>
          <a:lstStyle/>
          <a:p>
            <a:r>
              <a:rPr lang="en-US" dirty="0"/>
              <a:t>Dramatically increased the number of opportunities for female athletes to compete </a:t>
            </a:r>
          </a:p>
          <a:p>
            <a:r>
              <a:rPr lang="en-US" dirty="0"/>
              <a:t>“No woman or female shall be discriminated against based on gender or sex for any high school or collegiate opportunity” (1972) </a:t>
            </a:r>
          </a:p>
          <a:p>
            <a:r>
              <a:rPr lang="en-US" dirty="0"/>
              <a:t>30k in in 1972 to 180k in 2011 </a:t>
            </a:r>
          </a:p>
          <a:p>
            <a:r>
              <a:rPr lang="en-US" dirty="0"/>
              <a:t>More media opportunities for females </a:t>
            </a:r>
          </a:p>
          <a:p>
            <a:r>
              <a:rPr lang="en-US" dirty="0"/>
              <a:t>Dramatic difference in coverage for women in sprots compared to men </a:t>
            </a:r>
          </a:p>
        </p:txBody>
      </p:sp>
      <p:pic>
        <p:nvPicPr>
          <p:cNvPr id="5" name="Audio 4">
            <a:hlinkClick r:id="" action="ppaction://media"/>
            <a:extLst>
              <a:ext uri="{FF2B5EF4-FFF2-40B4-BE49-F238E27FC236}">
                <a16:creationId xmlns:a16="http://schemas.microsoft.com/office/drawing/2014/main" id="{51E512B5-A154-C043-9CF8-07F82547570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019805280"/>
      </p:ext>
    </p:extLst>
  </p:cSld>
  <p:clrMapOvr>
    <a:masterClrMapping/>
  </p:clrMapOvr>
  <mc:AlternateContent xmlns:mc="http://schemas.openxmlformats.org/markup-compatibility/2006">
    <mc:Choice xmlns:p14="http://schemas.microsoft.com/office/powerpoint/2010/main" Requires="p14">
      <p:transition spd="slow" p14:dur="2000" advTm="57360"/>
    </mc:Choice>
    <mc:Fallback>
      <p:transition spd="slow" advTm="573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DE5D-3D97-F340-8EEA-EDF312C094B4}"/>
              </a:ext>
            </a:extLst>
          </p:cNvPr>
          <p:cNvSpPr>
            <a:spLocks noGrp="1"/>
          </p:cNvSpPr>
          <p:nvPr>
            <p:ph type="title"/>
          </p:nvPr>
        </p:nvSpPr>
        <p:spPr/>
        <p:txBody>
          <a:bodyPr/>
          <a:lstStyle/>
          <a:p>
            <a:r>
              <a:rPr lang="en-US" dirty="0"/>
              <a:t>Summary Continued</a:t>
            </a:r>
          </a:p>
        </p:txBody>
      </p:sp>
      <p:sp>
        <p:nvSpPr>
          <p:cNvPr id="3" name="Content Placeholder 2">
            <a:extLst>
              <a:ext uri="{FF2B5EF4-FFF2-40B4-BE49-F238E27FC236}">
                <a16:creationId xmlns:a16="http://schemas.microsoft.com/office/drawing/2014/main" id="{35409689-095F-D844-94FC-EA252BE30852}"/>
              </a:ext>
            </a:extLst>
          </p:cNvPr>
          <p:cNvSpPr>
            <a:spLocks noGrp="1"/>
          </p:cNvSpPr>
          <p:nvPr>
            <p:ph idx="1"/>
          </p:nvPr>
        </p:nvSpPr>
        <p:spPr/>
        <p:txBody>
          <a:bodyPr/>
          <a:lstStyle/>
          <a:p>
            <a:r>
              <a:rPr lang="en-US" dirty="0"/>
              <a:t>Thought to lead to an increase in leadership roles  </a:t>
            </a:r>
          </a:p>
          <a:p>
            <a:r>
              <a:rPr lang="en-US" dirty="0"/>
              <a:t>1972 90% coaching to 40% 2011 </a:t>
            </a:r>
          </a:p>
          <a:p>
            <a:r>
              <a:rPr lang="en-US" dirty="0"/>
              <a:t>2010 5 of 120 major ADs are women </a:t>
            </a:r>
          </a:p>
          <a:p>
            <a:r>
              <a:rPr lang="en-US" dirty="0"/>
              <a:t>19% across all levels </a:t>
            </a:r>
          </a:p>
          <a:p>
            <a:r>
              <a:rPr lang="en-US" dirty="0"/>
              <a:t>Represent 15-25% sports workforce population</a:t>
            </a:r>
          </a:p>
          <a:p>
            <a:pPr marL="514350" lvl="1" indent="-285750">
              <a:buFont typeface="Arial" panose="020B0604020202020204" pitchFamily="34" charset="0"/>
              <a:buChar char="•"/>
            </a:pPr>
            <a:r>
              <a:rPr lang="en-US" dirty="0"/>
              <a:t>Large Minority </a:t>
            </a:r>
            <a:endParaRPr lang="en-US" i="0" dirty="0"/>
          </a:p>
        </p:txBody>
      </p:sp>
      <p:pic>
        <p:nvPicPr>
          <p:cNvPr id="4" name="Audio 3">
            <a:hlinkClick r:id="" action="ppaction://media"/>
            <a:extLst>
              <a:ext uri="{FF2B5EF4-FFF2-40B4-BE49-F238E27FC236}">
                <a16:creationId xmlns:a16="http://schemas.microsoft.com/office/drawing/2014/main" id="{CEFE904B-E8DF-F041-84EE-5C38FBF0A34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955314559"/>
      </p:ext>
    </p:extLst>
  </p:cSld>
  <p:clrMapOvr>
    <a:masterClrMapping/>
  </p:clrMapOvr>
  <mc:AlternateContent xmlns:mc="http://schemas.openxmlformats.org/markup-compatibility/2006">
    <mc:Choice xmlns:p14="http://schemas.microsoft.com/office/powerpoint/2010/main" Requires="p14">
      <p:transition spd="slow" p14:dur="2000" advTm="59231"/>
    </mc:Choice>
    <mc:Fallback>
      <p:transition spd="slow" advTm="592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10B8A-A071-434A-98C0-4E093EFCF29E}"/>
              </a:ext>
            </a:extLst>
          </p:cNvPr>
          <p:cNvSpPr>
            <a:spLocks noGrp="1"/>
          </p:cNvSpPr>
          <p:nvPr>
            <p:ph type="title"/>
          </p:nvPr>
        </p:nvSpPr>
        <p:spPr/>
        <p:txBody>
          <a:bodyPr/>
          <a:lstStyle/>
          <a:p>
            <a:r>
              <a:rPr lang="en-US" dirty="0"/>
              <a:t>One More Time </a:t>
            </a:r>
          </a:p>
        </p:txBody>
      </p:sp>
      <p:sp>
        <p:nvSpPr>
          <p:cNvPr id="3" name="Content Placeholder 2">
            <a:extLst>
              <a:ext uri="{FF2B5EF4-FFF2-40B4-BE49-F238E27FC236}">
                <a16:creationId xmlns:a16="http://schemas.microsoft.com/office/drawing/2014/main" id="{96D9663E-3DDD-764F-B7E7-C952A22FD0EF}"/>
              </a:ext>
            </a:extLst>
          </p:cNvPr>
          <p:cNvSpPr>
            <a:spLocks noGrp="1"/>
          </p:cNvSpPr>
          <p:nvPr>
            <p:ph idx="1"/>
          </p:nvPr>
        </p:nvSpPr>
        <p:spPr/>
        <p:txBody>
          <a:bodyPr/>
          <a:lstStyle/>
          <a:p>
            <a:r>
              <a:rPr lang="en-US" dirty="0"/>
              <a:t>Largely discriminated against because of pressure to conform, sexual harassment, wage inequities, opportunities for promotion </a:t>
            </a:r>
          </a:p>
          <a:p>
            <a:r>
              <a:rPr lang="en-US" dirty="0"/>
              <a:t>Male-dominated field </a:t>
            </a:r>
          </a:p>
          <a:p>
            <a:r>
              <a:rPr lang="en-US" dirty="0"/>
              <a:t>Homophobia and Heterosexism and older/archaic traditions in the industry </a:t>
            </a:r>
          </a:p>
        </p:txBody>
      </p:sp>
      <p:pic>
        <p:nvPicPr>
          <p:cNvPr id="7" name="Audio 6">
            <a:hlinkClick r:id="" action="ppaction://media"/>
            <a:extLst>
              <a:ext uri="{FF2B5EF4-FFF2-40B4-BE49-F238E27FC236}">
                <a16:creationId xmlns:a16="http://schemas.microsoft.com/office/drawing/2014/main" id="{C5FC26F0-4ACD-E64C-96B1-421BCD402A4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1093207"/>
      </p:ext>
    </p:extLst>
  </p:cSld>
  <p:clrMapOvr>
    <a:masterClrMapping/>
  </p:clrMapOvr>
  <mc:AlternateContent xmlns:mc="http://schemas.openxmlformats.org/markup-compatibility/2006">
    <mc:Choice xmlns:p14="http://schemas.microsoft.com/office/powerpoint/2010/main" Requires="p14">
      <p:transition spd="slow" p14:dur="2000" advTm="46916"/>
    </mc:Choice>
    <mc:Fallback>
      <p:transition spd="slow" advTm="469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FF364-476A-3A4E-9BAE-BFCC892016FE}"/>
              </a:ext>
            </a:extLst>
          </p:cNvPr>
          <p:cNvSpPr>
            <a:spLocks noGrp="1"/>
          </p:cNvSpPr>
          <p:nvPr>
            <p:ph type="title"/>
          </p:nvPr>
        </p:nvSpPr>
        <p:spPr/>
        <p:txBody>
          <a:bodyPr/>
          <a:lstStyle/>
          <a:p>
            <a:r>
              <a:rPr lang="en-US" dirty="0"/>
              <a:t>Research Questions </a:t>
            </a:r>
          </a:p>
        </p:txBody>
      </p:sp>
      <p:sp>
        <p:nvSpPr>
          <p:cNvPr id="3" name="Content Placeholder 2">
            <a:extLst>
              <a:ext uri="{FF2B5EF4-FFF2-40B4-BE49-F238E27FC236}">
                <a16:creationId xmlns:a16="http://schemas.microsoft.com/office/drawing/2014/main" id="{AF59F898-432D-4F49-ABC8-928F6E5C9CE2}"/>
              </a:ext>
            </a:extLst>
          </p:cNvPr>
          <p:cNvSpPr>
            <a:spLocks noGrp="1"/>
          </p:cNvSpPr>
          <p:nvPr>
            <p:ph idx="1"/>
          </p:nvPr>
        </p:nvSpPr>
        <p:spPr/>
        <p:txBody>
          <a:bodyPr/>
          <a:lstStyle/>
          <a:p>
            <a:pPr marL="457200" indent="-457200">
              <a:buFont typeface="+mj-lt"/>
              <a:buAutoNum type="arabicPeriod"/>
            </a:pPr>
            <a:r>
              <a:rPr lang="en-US" dirty="0"/>
              <a:t>How have women been affected in leadership roles since Title IX has been passed? </a:t>
            </a:r>
          </a:p>
          <a:p>
            <a:pPr marL="457200" indent="-457200">
              <a:buFont typeface="+mj-lt"/>
              <a:buAutoNum type="arabicPeriod"/>
            </a:pPr>
            <a:r>
              <a:rPr lang="en-US" dirty="0"/>
              <a:t>What are the numbers of representation and why are they represented as such?</a:t>
            </a:r>
          </a:p>
        </p:txBody>
      </p:sp>
      <p:pic>
        <p:nvPicPr>
          <p:cNvPr id="4" name="Audio 3">
            <a:hlinkClick r:id="" action="ppaction://media"/>
            <a:extLst>
              <a:ext uri="{FF2B5EF4-FFF2-40B4-BE49-F238E27FC236}">
                <a16:creationId xmlns:a16="http://schemas.microsoft.com/office/drawing/2014/main" id="{7F7A408F-756F-5C48-B4EE-5672BD189FE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95794778"/>
      </p:ext>
    </p:extLst>
  </p:cSld>
  <p:clrMapOvr>
    <a:masterClrMapping/>
  </p:clrMapOvr>
  <mc:AlternateContent xmlns:mc="http://schemas.openxmlformats.org/markup-compatibility/2006">
    <mc:Choice xmlns:p14="http://schemas.microsoft.com/office/powerpoint/2010/main" Requires="p14">
      <p:transition spd="slow" p14:dur="2000" advTm="19928"/>
    </mc:Choice>
    <mc:Fallback>
      <p:transition spd="slow" advTm="199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30DFA-F221-4147-94E0-7FDFD3949E77}"/>
              </a:ext>
            </a:extLst>
          </p:cNvPr>
          <p:cNvSpPr>
            <a:spLocks noGrp="1"/>
          </p:cNvSpPr>
          <p:nvPr>
            <p:ph type="title"/>
          </p:nvPr>
        </p:nvSpPr>
        <p:spPr/>
        <p:txBody>
          <a:bodyPr/>
          <a:lstStyle/>
          <a:p>
            <a:r>
              <a:rPr lang="en-US" dirty="0"/>
              <a:t>Methodology </a:t>
            </a:r>
          </a:p>
        </p:txBody>
      </p:sp>
      <p:sp>
        <p:nvSpPr>
          <p:cNvPr id="3" name="Content Placeholder 2">
            <a:extLst>
              <a:ext uri="{FF2B5EF4-FFF2-40B4-BE49-F238E27FC236}">
                <a16:creationId xmlns:a16="http://schemas.microsoft.com/office/drawing/2014/main" id="{01D1FC06-4951-F04B-88CD-7C26D14017E7}"/>
              </a:ext>
            </a:extLst>
          </p:cNvPr>
          <p:cNvSpPr>
            <a:spLocks noGrp="1"/>
          </p:cNvSpPr>
          <p:nvPr>
            <p:ph idx="1"/>
          </p:nvPr>
        </p:nvSpPr>
        <p:spPr/>
        <p:txBody>
          <a:bodyPr/>
          <a:lstStyle/>
          <a:p>
            <a:r>
              <a:rPr lang="en-US" dirty="0"/>
              <a:t>Interpretive Research </a:t>
            </a:r>
          </a:p>
          <a:p>
            <a:pPr marL="514350" lvl="1" indent="-285750">
              <a:buFont typeface="Arial" panose="020B0604020202020204" pitchFamily="34" charset="0"/>
              <a:buChar char="•"/>
            </a:pPr>
            <a:r>
              <a:rPr lang="en-US" i="0" dirty="0"/>
              <a:t>There is a large amount of data and analysis that is being used to ask questions as well as answer them and it is also leading to more questions and research as well as the advancement of women in sports </a:t>
            </a:r>
          </a:p>
        </p:txBody>
      </p:sp>
      <p:pic>
        <p:nvPicPr>
          <p:cNvPr id="4" name="Audio 3">
            <a:hlinkClick r:id="" action="ppaction://media"/>
            <a:extLst>
              <a:ext uri="{FF2B5EF4-FFF2-40B4-BE49-F238E27FC236}">
                <a16:creationId xmlns:a16="http://schemas.microsoft.com/office/drawing/2014/main" id="{B2B821C1-37BF-5F4D-BF2E-AE5170F1577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937212305"/>
      </p:ext>
    </p:extLst>
  </p:cSld>
  <p:clrMapOvr>
    <a:masterClrMapping/>
  </p:clrMapOvr>
  <mc:AlternateContent xmlns:mc="http://schemas.openxmlformats.org/markup-compatibility/2006">
    <mc:Choice xmlns:p14="http://schemas.microsoft.com/office/powerpoint/2010/main" Requires="p14">
      <p:transition spd="slow" p14:dur="2000" advTm="30476"/>
    </mc:Choice>
    <mc:Fallback>
      <p:transition spd="slow" advTm="304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ABD0-FA7F-D245-AF52-3210FBDE9D49}"/>
              </a:ext>
            </a:extLst>
          </p:cNvPr>
          <p:cNvSpPr>
            <a:spLocks noGrp="1"/>
          </p:cNvSpPr>
          <p:nvPr>
            <p:ph type="title"/>
          </p:nvPr>
        </p:nvSpPr>
        <p:spPr/>
        <p:txBody>
          <a:bodyPr/>
          <a:lstStyle/>
          <a:p>
            <a:r>
              <a:rPr lang="en-US" dirty="0"/>
              <a:t>How will I use this?</a:t>
            </a:r>
          </a:p>
        </p:txBody>
      </p:sp>
      <p:sp>
        <p:nvSpPr>
          <p:cNvPr id="3" name="Content Placeholder 2">
            <a:extLst>
              <a:ext uri="{FF2B5EF4-FFF2-40B4-BE49-F238E27FC236}">
                <a16:creationId xmlns:a16="http://schemas.microsoft.com/office/drawing/2014/main" id="{06E764BC-59C2-B14A-AE6D-C31C183493F3}"/>
              </a:ext>
            </a:extLst>
          </p:cNvPr>
          <p:cNvSpPr>
            <a:spLocks noGrp="1"/>
          </p:cNvSpPr>
          <p:nvPr>
            <p:ph idx="1"/>
          </p:nvPr>
        </p:nvSpPr>
        <p:spPr/>
        <p:txBody>
          <a:bodyPr/>
          <a:lstStyle/>
          <a:p>
            <a:r>
              <a:rPr lang="en-US" dirty="0"/>
              <a:t>Already changed course more than once without having to start over </a:t>
            </a:r>
          </a:p>
          <a:p>
            <a:r>
              <a:rPr lang="en-US" dirty="0"/>
              <a:t>Continue to analyze the data and ask questions </a:t>
            </a:r>
          </a:p>
          <a:p>
            <a:r>
              <a:rPr lang="en-US" dirty="0"/>
              <a:t>Leading me and broadening my horizons </a:t>
            </a:r>
          </a:p>
          <a:p>
            <a:r>
              <a:rPr lang="en-US" dirty="0"/>
              <a:t>Learning so much more while being able to keep my own bias out of it </a:t>
            </a:r>
          </a:p>
        </p:txBody>
      </p:sp>
      <p:pic>
        <p:nvPicPr>
          <p:cNvPr id="6" name="Audio 5">
            <a:hlinkClick r:id="" action="ppaction://media"/>
            <a:extLst>
              <a:ext uri="{FF2B5EF4-FFF2-40B4-BE49-F238E27FC236}">
                <a16:creationId xmlns:a16="http://schemas.microsoft.com/office/drawing/2014/main" id="{9C80385A-FAD4-4E4B-AA8E-40B0A4BD607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539842776"/>
      </p:ext>
    </p:extLst>
  </p:cSld>
  <p:clrMapOvr>
    <a:masterClrMapping/>
  </p:clrMapOvr>
  <mc:AlternateContent xmlns:mc="http://schemas.openxmlformats.org/markup-compatibility/2006">
    <mc:Choice xmlns:p14="http://schemas.microsoft.com/office/powerpoint/2010/main" Requires="p14">
      <p:transition spd="slow" p14:dur="2000" advTm="55914"/>
    </mc:Choice>
    <mc:Fallback>
      <p:transition spd="slow" advTm="559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RegattaVTI">
  <a:themeElements>
    <a:clrScheme name="AnalogousFromDarkSeedLeftStep">
      <a:dk1>
        <a:srgbClr val="000000"/>
      </a:dk1>
      <a:lt1>
        <a:srgbClr val="FFFFFF"/>
      </a:lt1>
      <a:dk2>
        <a:srgbClr val="3D3122"/>
      </a:dk2>
      <a:lt2>
        <a:srgbClr val="E7E2E8"/>
      </a:lt2>
      <a:accent1>
        <a:srgbClr val="5CB346"/>
      </a:accent1>
      <a:accent2>
        <a:srgbClr val="83B03A"/>
      </a:accent2>
      <a:accent3>
        <a:srgbClr val="A8A442"/>
      </a:accent3>
      <a:accent4>
        <a:srgbClr val="B17C3B"/>
      </a:accent4>
      <a:accent5>
        <a:srgbClr val="C35C4D"/>
      </a:accent5>
      <a:accent6>
        <a:srgbClr val="B13B5D"/>
      </a:accent6>
      <a:hlink>
        <a:srgbClr val="BF653F"/>
      </a:hlink>
      <a:folHlink>
        <a:srgbClr val="7F7F7F"/>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docProps/app.xml><?xml version="1.0" encoding="utf-8"?>
<Properties xmlns="http://schemas.openxmlformats.org/officeDocument/2006/extended-properties" xmlns:vt="http://schemas.openxmlformats.org/officeDocument/2006/docPropsVTypes">
  <TotalTime>67</TotalTime>
  <Words>349</Words>
  <Application>Microsoft Macintosh PowerPoint</Application>
  <PresentationFormat>Widescreen</PresentationFormat>
  <Paragraphs>36</Paragraphs>
  <Slides>8</Slides>
  <Notes>0</Notes>
  <HiddenSlides>0</HiddenSlides>
  <MMClips>8</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Walbaum Display</vt:lpstr>
      <vt:lpstr>RegattaVTI</vt:lpstr>
      <vt:lpstr>Ncaa title IX (1972) and it’s effect on women in leadership roles in sports</vt:lpstr>
      <vt:lpstr>Work of Scholarship </vt:lpstr>
      <vt:lpstr>Summary &amp; Points to Note </vt:lpstr>
      <vt:lpstr>Summary Continued</vt:lpstr>
      <vt:lpstr>One More Time </vt:lpstr>
      <vt:lpstr>Research Questions </vt:lpstr>
      <vt:lpstr>Methodology </vt:lpstr>
      <vt:lpstr>How will I use this?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Ncaa title IX (1972) and it’s effect on women in leadership roles in sports</dc:title>
  <dc:creator>winstonjoallen@gmail.com</dc:creator>
  <cp:lastModifiedBy>winstonjoallen@gmail.com</cp:lastModifiedBy>
  <cp:revision>2</cp:revision>
  <dcterms:created xsi:type="dcterms:W3CDTF">2021-10-03T23:22:47Z</dcterms:created>
  <dcterms:modified xsi:type="dcterms:W3CDTF">2021-10-04T00:31:13Z</dcterms:modified>
</cp:coreProperties>
</file>