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91" r:id="rId7"/>
    <p:sldId id="292" r:id="rId8"/>
    <p:sldId id="293" r:id="rId9"/>
    <p:sldId id="294" r:id="rId10"/>
    <p:sldId id="30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A16E0-F3F8-1A46-90D4-5D92C1E4CCF3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1FC7D-5D03-C544-A0AE-5E31F6EE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1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mass shootings a problem? What is the source? Is gun control an issue, or is it mental health?</a:t>
            </a:r>
          </a:p>
          <a:p>
            <a:r>
              <a:rPr lang="en-US" dirty="0"/>
              <a:t>Is police misconduct a problem? Is it a police problem or a Black folk problem?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1FC7D-5D03-C544-A0AE-5E31F6EE01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4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are the gatekeepers? Media, elected officials, interest groups, academics, all are “policy </a:t>
            </a:r>
            <a:r>
              <a:rPr lang="en-US" dirty="0" err="1"/>
              <a:t>entrepenuers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1FC7D-5D03-C544-A0AE-5E31F6EE01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6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This is the most robust theory of agenda-setting.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373005-6786-4CBE-A29D-0B28A1A957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2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951627-9B03-44A2-8B55-030DEFF9AB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As such, no stream is decisive to the overall policy process, though all streams are important. It is precisely when all streams meet and coincide that an issue is transformed from a mere topic and/or problem into a concrete policy. What happens then is a compelling problem is linked to a plausible solution that meets the test of political feasibility </a:t>
            </a:r>
          </a:p>
          <a:p>
            <a:pPr eaLnBrk="1" hangingPunct="1"/>
            <a:r>
              <a:rPr lang="en-US" dirty="0" err="1"/>
              <a:t>Kingdon</a:t>
            </a:r>
            <a:r>
              <a:rPr lang="en-US" dirty="0"/>
              <a:t> argues that policy entrepreneurs play a key role in connecting the streams, and that there are different types of couplings. </a:t>
            </a:r>
          </a:p>
        </p:txBody>
      </p:sp>
    </p:spTree>
    <p:extLst>
      <p:ext uri="{BB962C8B-B14F-4D97-AF65-F5344CB8AC3E}">
        <p14:creationId xmlns:p14="http://schemas.microsoft.com/office/powerpoint/2010/main" val="2140814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80D18D-08D1-4370-89AA-D5E4AE5B4C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7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97721-E066-4C19-A11B-36C337C59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The major strength of this model is that it recognises that the policy process is fluid and non-linear, and that it involves a vast number of actors and forces</a:t>
            </a:r>
          </a:p>
        </p:txBody>
      </p:sp>
    </p:spTree>
    <p:extLst>
      <p:ext uri="{BB962C8B-B14F-4D97-AF65-F5344CB8AC3E}">
        <p14:creationId xmlns:p14="http://schemas.microsoft.com/office/powerpoint/2010/main" val="248552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epts.washington.edu/nopren/docs/Sitaker-NOPREN-112910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DBDF-335C-9E4A-88D1-C51C3F10E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Theoretical Frameworks for Public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C8811-46F1-A645-8C40-0D384E2A82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This presentation adapted from “The Policy States Framework and Use at DOH” at 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https://depts.washington.edu/nopren/docs/Sitaker-NOPREN-112910.pptx</a:t>
            </a:r>
            <a:r>
              <a:rPr lang="en-US" dirty="0">
                <a:solidFill>
                  <a:schemeClr val="bg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5390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10000" y="5562600"/>
            <a:ext cx="4953000" cy="1143000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4343400"/>
            <a:ext cx="4267200" cy="1219200"/>
          </a:xfrm>
          <a:prstGeom prst="ellipse">
            <a:avLst/>
          </a:prstGeom>
          <a:solidFill>
            <a:schemeClr val="bg1">
              <a:lumMod val="6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14800" y="3352800"/>
            <a:ext cx="4419600" cy="990600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1066800"/>
            <a:ext cx="3657600" cy="114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4" name="TextBox 13"/>
          <p:cNvSpPr txBox="1">
            <a:spLocks noChangeArrowheads="1"/>
          </p:cNvSpPr>
          <p:nvPr/>
        </p:nvSpPr>
        <p:spPr bwMode="auto">
          <a:xfrm>
            <a:off x="4343400" y="565785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Evaluation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/>
              <a:t>Evaluate the impact in terms of each process and overall goal </a:t>
            </a:r>
          </a:p>
          <a:p>
            <a:endParaRPr lang="en-US" dirty="0"/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4114800" y="4486276"/>
            <a:ext cx="449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Implementation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/>
              <a:t>Ensure that enacted changes becomes rule/processes/budgets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3962400" y="3468688"/>
            <a:ext cx="487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Advocacy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/>
              <a:t>Promote the solution to decision-makers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0" y="2209800"/>
            <a:ext cx="3505200" cy="1143000"/>
          </a:xfrm>
          <a:prstGeom prst="ellips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8" name="TextBox 17"/>
          <p:cNvSpPr txBox="1">
            <a:spLocks noChangeArrowheads="1"/>
          </p:cNvSpPr>
          <p:nvPr/>
        </p:nvSpPr>
        <p:spPr bwMode="auto">
          <a:xfrm>
            <a:off x="4724400" y="985837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Problem Identification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/>
              <a:t>Clarify the problem &amp; frame/ define it for Policy Agendas</a:t>
            </a:r>
          </a:p>
        </p:txBody>
      </p:sp>
      <p:sp>
        <p:nvSpPr>
          <p:cNvPr id="17419" name="TextBox 18"/>
          <p:cNvSpPr txBox="1">
            <a:spLocks noChangeArrowheads="1"/>
          </p:cNvSpPr>
          <p:nvPr/>
        </p:nvSpPr>
        <p:spPr bwMode="auto">
          <a:xfrm>
            <a:off x="4724400" y="2276476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Policy formulation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/>
              <a:t>Conduct analyses to identify a solution to promote</a:t>
            </a:r>
          </a:p>
        </p:txBody>
      </p:sp>
      <p:sp>
        <p:nvSpPr>
          <p:cNvPr id="20" name="Up Arrow 19"/>
          <p:cNvSpPr/>
          <p:nvPr/>
        </p:nvSpPr>
        <p:spPr>
          <a:xfrm>
            <a:off x="3200400" y="1371600"/>
            <a:ext cx="609600" cy="5105400"/>
          </a:xfrm>
          <a:prstGeom prst="up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Up Arrow 20"/>
          <p:cNvSpPr/>
          <p:nvPr/>
        </p:nvSpPr>
        <p:spPr>
          <a:xfrm rot="10800000">
            <a:off x="8839200" y="1447800"/>
            <a:ext cx="609600" cy="5105400"/>
          </a:xfrm>
          <a:prstGeom prst="up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2" name="TextBox 8"/>
          <p:cNvSpPr txBox="1">
            <a:spLocks noChangeArrowheads="1"/>
          </p:cNvSpPr>
          <p:nvPr/>
        </p:nvSpPr>
        <p:spPr bwMode="auto">
          <a:xfrm>
            <a:off x="1600200" y="5334001"/>
            <a:ext cx="152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James Emery, MPH &amp; Carolyn Crump, PhD</a:t>
            </a:r>
          </a:p>
          <a:p>
            <a:r>
              <a:rPr lang="en-US" sz="1600">
                <a:latin typeface="Perpetua" pitchFamily="18" charset="0"/>
              </a:rPr>
              <a:t>UNC School of Public Health</a:t>
            </a:r>
          </a:p>
        </p:txBody>
      </p:sp>
      <p:sp>
        <p:nvSpPr>
          <p:cNvPr id="17423" name="TextBox 22"/>
          <p:cNvSpPr txBox="1">
            <a:spLocks noChangeArrowheads="1"/>
          </p:cNvSpPr>
          <p:nvPr/>
        </p:nvSpPr>
        <p:spPr bwMode="auto">
          <a:xfrm>
            <a:off x="3810000" y="76201"/>
            <a:ext cx="541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Processes for Changing Policies, Environments and Systems</a:t>
            </a:r>
          </a:p>
        </p:txBody>
      </p:sp>
    </p:spTree>
    <p:extLst>
      <p:ext uri="{BB962C8B-B14F-4D97-AF65-F5344CB8AC3E}">
        <p14:creationId xmlns:p14="http://schemas.microsoft.com/office/powerpoint/2010/main" val="289088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6F0F-0164-2C4A-A0D4-F4896828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Issues and Problems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1BBB66-864D-6541-873D-CA347E25C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decides what an issue is or is not?</a:t>
            </a:r>
          </a:p>
          <a:p>
            <a:r>
              <a:rPr lang="en-US" dirty="0"/>
              <a:t>How can people get a problem on the national agenda?</a:t>
            </a:r>
          </a:p>
          <a:p>
            <a:r>
              <a:rPr lang="en-US" dirty="0"/>
              <a:t>Why does government address some problems and not others?</a:t>
            </a:r>
          </a:p>
          <a:p>
            <a:r>
              <a:rPr lang="en-US" dirty="0"/>
              <a:t>Can we be sure that a policy will resolve the problem?</a:t>
            </a:r>
          </a:p>
        </p:txBody>
      </p:sp>
    </p:spTree>
    <p:extLst>
      <p:ext uri="{BB962C8B-B14F-4D97-AF65-F5344CB8AC3E}">
        <p14:creationId xmlns:p14="http://schemas.microsoft.com/office/powerpoint/2010/main" val="364041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30F1-805B-0F4C-800D-36904D3E5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328" y="886118"/>
            <a:ext cx="10077855" cy="1059413"/>
          </a:xfrm>
        </p:spPr>
        <p:txBody>
          <a:bodyPr/>
          <a:lstStyle/>
          <a:p>
            <a:r>
              <a:rPr lang="en-US" dirty="0"/>
              <a:t>Does Public Policy Serve the Greater Good?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8EBFDF-2E96-0940-AEDE-E1F7DE4A6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66" y="2655787"/>
            <a:ext cx="7119213" cy="337536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0892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88C23-19A5-8E4D-8A5C-7CDC4E942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111" y="2095928"/>
            <a:ext cx="6172986" cy="4624902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D7375E63-E046-E446-A084-E196AA63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Public Policy</a:t>
            </a:r>
          </a:p>
        </p:txBody>
      </p:sp>
    </p:spTree>
    <p:extLst>
      <p:ext uri="{BB962C8B-B14F-4D97-AF65-F5344CB8AC3E}">
        <p14:creationId xmlns:p14="http://schemas.microsoft.com/office/powerpoint/2010/main" val="40283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225C-5B49-7040-ABF5-86EE4084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7CF3-9EA8-144A-B978-5EF0BADE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PROBLEM A “SERIOUS” ONE?</a:t>
            </a:r>
          </a:p>
          <a:p>
            <a:r>
              <a:rPr lang="en-US" dirty="0"/>
              <a:t>CAN IT GET PAST THE “GATEKEEPERS”?</a:t>
            </a:r>
          </a:p>
          <a:p>
            <a:r>
              <a:rPr lang="en-US" dirty="0"/>
              <a:t>CONVERGENCE THESIS: TIME AND CONTEXT DETERMINE WHICH ISSUES MAKE IT ONTO THE NATIONAL AGENDA</a:t>
            </a:r>
          </a:p>
          <a:p>
            <a:r>
              <a:rPr lang="en-US" dirty="0"/>
              <a:t>ECONOMIC CYCLE THESIS: HARD TIMES FOCUS OUR ATTENTION ON LABOR AND EFFICIENCY, GOOD TIMES FOCUS OUR ATTENTION ON QUALITY OF LIFE AND WORKERS’ WAGES AND BENEFITS</a:t>
            </a:r>
          </a:p>
          <a:p>
            <a:r>
              <a:rPr lang="en-US" dirty="0"/>
              <a:t>ELECTORAL CYCLES-WHICH PARTY IS IN POWER AT ELECTION TIME?</a:t>
            </a:r>
          </a:p>
          <a:p>
            <a:r>
              <a:rPr lang="en-US" dirty="0"/>
              <a:t>POLICY MOOD: WHAT IDEAS ARE  FLOATING IN THE ETHER?</a:t>
            </a:r>
          </a:p>
        </p:txBody>
      </p:sp>
    </p:spTree>
    <p:extLst>
      <p:ext uri="{BB962C8B-B14F-4D97-AF65-F5344CB8AC3E}">
        <p14:creationId xmlns:p14="http://schemas.microsoft.com/office/powerpoint/2010/main" val="258195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38528" y="856034"/>
            <a:ext cx="8229600" cy="884238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chemeClr val="bg1"/>
                </a:solidFill>
              </a:rPr>
              <a:t>Kingdon’s</a:t>
            </a:r>
            <a:r>
              <a:rPr lang="en-US" dirty="0">
                <a:solidFill>
                  <a:schemeClr val="bg1"/>
                </a:solidFill>
              </a:rPr>
              <a:t> Three Process Streams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78995" y="2480553"/>
            <a:ext cx="7769157" cy="401752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b="1" i="1" dirty="0">
                <a:solidFill>
                  <a:srgbClr val="0070C0"/>
                </a:solidFill>
              </a:rPr>
              <a:t>Problem stream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involves persuading policy makers to pay attention to one problem over others (aka agenda-setting). 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000" dirty="0"/>
              <a:t>     Policy proposals will rise to the top of the agenda when the </a:t>
            </a:r>
            <a:r>
              <a:rPr lang="en-US" sz="2000" b="1" dirty="0">
                <a:solidFill>
                  <a:srgbClr val="0070C0"/>
                </a:solidFill>
              </a:rPr>
              <a:t>associated problem</a:t>
            </a:r>
            <a:r>
              <a:rPr lang="en-US" sz="2000" dirty="0"/>
              <a:t> is recognized as important. This depends on how it is </a:t>
            </a:r>
            <a:r>
              <a:rPr lang="en-US" sz="2000" b="1" dirty="0">
                <a:solidFill>
                  <a:srgbClr val="0070C0"/>
                </a:solidFill>
              </a:rPr>
              <a:t>framed</a:t>
            </a:r>
            <a:r>
              <a:rPr lang="en-US" sz="2000" dirty="0"/>
              <a:t> or </a:t>
            </a:r>
            <a:r>
              <a:rPr lang="en-US" sz="2000" b="1" dirty="0">
                <a:solidFill>
                  <a:srgbClr val="0070C0"/>
                </a:solidFill>
              </a:rPr>
              <a:t>brought to policy maker’s attention </a:t>
            </a:r>
            <a:r>
              <a:rPr lang="en-US" sz="2000" dirty="0"/>
              <a:t>(e.g., through data or focusing events). </a:t>
            </a:r>
          </a:p>
          <a:p>
            <a:pPr lvl="1" eaLnBrk="1" hangingPunct="1">
              <a:spcBef>
                <a:spcPct val="0"/>
              </a:spcBef>
            </a:pPr>
            <a:endParaRPr lang="en-US" sz="2000" dirty="0"/>
          </a:p>
          <a:p>
            <a:pPr eaLnBrk="1" hangingPunct="1">
              <a:spcBef>
                <a:spcPct val="0"/>
              </a:spcBef>
            </a:pPr>
            <a:r>
              <a:rPr lang="en-US" sz="2800" b="1" i="1" dirty="0">
                <a:solidFill>
                  <a:srgbClr val="0070C0"/>
                </a:solidFill>
              </a:rPr>
              <a:t>Proposal stream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is the process by which policy proposals are generated, debated, revised, and put forth for serious consideration. 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/>
              <a:t>    More likely to be successful if perceived as technically feasible, compatible with policymaker’s values, reasonable in cost, and appealing to the public.</a:t>
            </a:r>
          </a:p>
          <a:p>
            <a:pPr lvl="1" eaLnBrk="1" hangingPunct="1">
              <a:spcBef>
                <a:spcPct val="0"/>
              </a:spcBef>
            </a:pPr>
            <a:endParaRPr lang="en-US" sz="2000" dirty="0"/>
          </a:p>
          <a:p>
            <a:pPr eaLnBrk="1" hangingPunct="1">
              <a:spcBef>
                <a:spcPct val="0"/>
              </a:spcBef>
            </a:pPr>
            <a:r>
              <a:rPr lang="en-US" sz="2800" b="1" i="1" dirty="0">
                <a:solidFill>
                  <a:srgbClr val="0070C0"/>
                </a:solidFill>
              </a:rPr>
              <a:t>Politics stream</a:t>
            </a:r>
            <a:r>
              <a:rPr lang="en-US" sz="2800" dirty="0"/>
              <a:t> refers to political factors that influence agendas, such as changes in elected officials, political climate or mood, and the voices of advocacy or opposition groups.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06694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sz="4000" dirty="0">
                <a:solidFill>
                  <a:schemeClr val="bg1"/>
                </a:solidFill>
              </a:rPr>
              <a:t>Coupling the Streams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319" y="2347645"/>
            <a:ext cx="4322852" cy="421754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The three streams have lives of their own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The probability of rising on the agenda is increased if all 3 streams are joined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Partial couplings between 2 streams are less likely to result in policy changes</a:t>
            </a:r>
          </a:p>
        </p:txBody>
      </p:sp>
      <p:pic>
        <p:nvPicPr>
          <p:cNvPr id="13316" name="Picture 5" descr="Diagram showing that problems, proposals, and politics flow towards a policy wind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641109"/>
            <a:ext cx="4483100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753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5784" y="306512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Policy Entrepreneurs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9205" y="914400"/>
            <a:ext cx="9339208" cy="57278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</a:rPr>
              <a:t>Can be elected officials, career civil servants, lobbyists, academics, journalists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800" dirty="0"/>
              <a:t>Entrepreneurs: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Highlight </a:t>
            </a:r>
            <a:r>
              <a:rPr lang="en-US" sz="1800" b="1" dirty="0">
                <a:solidFill>
                  <a:srgbClr val="0070C0"/>
                </a:solidFill>
              </a:rPr>
              <a:t>indicators of the problem </a:t>
            </a:r>
            <a:r>
              <a:rPr lang="en-US" sz="1800" dirty="0"/>
              <a:t>to dramatize it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Push for one kind of </a:t>
            </a:r>
            <a:r>
              <a:rPr lang="en-US" sz="1800" b="1" dirty="0">
                <a:solidFill>
                  <a:srgbClr val="0070C0"/>
                </a:solidFill>
              </a:rPr>
              <a:t>problem definition </a:t>
            </a:r>
            <a:r>
              <a:rPr lang="en-US" sz="1800" dirty="0"/>
              <a:t>over another – invite policymakers to see for themselves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Present </a:t>
            </a:r>
            <a:r>
              <a:rPr lang="en-US" sz="1800" b="1" dirty="0">
                <a:solidFill>
                  <a:srgbClr val="0070C0"/>
                </a:solidFill>
              </a:rPr>
              <a:t>specific policies </a:t>
            </a:r>
            <a:r>
              <a:rPr lang="en-US" sz="1800" dirty="0"/>
              <a:t>as the solution to a problem on the agenda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“Soften up” by writing papers, giving testimony, holding hearings, getting press coverage, meeting endlessly…..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sz="2800" dirty="0"/>
              <a:t>Entrepreneurs convince officials to see the problem the way </a:t>
            </a:r>
            <a:r>
              <a:rPr lang="en-US" sz="2800" i="1" dirty="0"/>
              <a:t>they</a:t>
            </a:r>
            <a:r>
              <a:rPr lang="en-US" sz="2800" dirty="0"/>
              <a:t> want it to be seen—and to use the solutions </a:t>
            </a:r>
            <a:r>
              <a:rPr lang="en-US" sz="2800" i="1" dirty="0"/>
              <a:t>they</a:t>
            </a:r>
            <a:r>
              <a:rPr lang="en-US" sz="2800" dirty="0"/>
              <a:t> propose.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0887" y="426180"/>
            <a:ext cx="7773256" cy="632057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Windows of Opportunity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1927" y="1181527"/>
            <a:ext cx="9378593" cy="468501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cs typeface="Arial" charset="0"/>
              </a:rPr>
              <a:t>Windows open when: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1"/>
                </a:solidFill>
                <a:cs typeface="Arial" charset="0"/>
              </a:rPr>
              <a:t>Problems “float” by that advocates can attach their policy solutions to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cs typeface="Arial" charset="0"/>
              </a:rPr>
              <a:t>The political stream is advantageous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cs typeface="Arial" charset="0"/>
              </a:rPr>
              <a:t> 		Windows don’t stay open long. Policy 				entrepreneurs can push their solutions when 				windows of opportunity open.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cs typeface="Arial" charset="0"/>
              </a:rPr>
              <a:t>Make the critical couplings when policy windows open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cs typeface="Arial" charset="0"/>
              </a:rPr>
              <a:t>Political connections and negotiating skills add to ability to move policy forward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</TotalTime>
  <Words>760</Words>
  <Application>Microsoft Macintosh PowerPoint</Application>
  <PresentationFormat>Widescreen</PresentationFormat>
  <Paragraphs>72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Perpetua</vt:lpstr>
      <vt:lpstr>Wingdings 2</vt:lpstr>
      <vt:lpstr>Wingdings 3</vt:lpstr>
      <vt:lpstr>Ion Boardroom</vt:lpstr>
      <vt:lpstr>Theoretical Frameworks for Public Policy</vt:lpstr>
      <vt:lpstr>Defining Issues and Problems</vt:lpstr>
      <vt:lpstr>Does Public Policy Serve the Greater Good?</vt:lpstr>
      <vt:lpstr>How to Identify Public Policy</vt:lpstr>
      <vt:lpstr>AGENDA SETTING</vt:lpstr>
      <vt:lpstr>Kingdon’s Three Process Streams</vt:lpstr>
      <vt:lpstr>Coupling the Streams</vt:lpstr>
      <vt:lpstr>Policy Entrepreneurs</vt:lpstr>
      <vt:lpstr>Windows of Opportunity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Frameworks for Public Policy</dc:title>
  <dc:creator>Simpson, Andrea</dc:creator>
  <cp:lastModifiedBy>Simpson, Andrea</cp:lastModifiedBy>
  <cp:revision>20</cp:revision>
  <dcterms:created xsi:type="dcterms:W3CDTF">2018-05-17T16:14:31Z</dcterms:created>
  <dcterms:modified xsi:type="dcterms:W3CDTF">2018-06-22T19:35:03Z</dcterms:modified>
</cp:coreProperties>
</file>