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Roboto" panose="02000000000000000000" pitchFamily="2"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79"/>
  </p:normalViewPr>
  <p:slideViewPr>
    <p:cSldViewPr snapToGrid="0">
      <p:cViewPr varScale="1">
        <p:scale>
          <a:sx n="128" d="100"/>
          <a:sy n="128" d="100"/>
        </p:scale>
        <p:origin x="624" y="1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744ec9e51b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744ec9e51b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744ec9e51b_0_5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744ec9e51b_0_5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744ec9e51b_0_5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744ec9e51b_0_5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744ec9e51b_0_5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744ec9e51b_0_5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744ec9e51b_0_5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744ec9e51b_0_5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744ec9e51b_0_5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744ec9e51b_0_5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744ec9e51b_0_5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744ec9e51b_0_5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744ec9e51b_0_58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744ec9e51b_0_5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195300" y="1193425"/>
            <a:ext cx="8753400" cy="1595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Women in Prisons: Healthcare Injustices &amp; Violations</a:t>
            </a:r>
            <a:endParaRPr/>
          </a:p>
        </p:txBody>
      </p:sp>
      <p:sp>
        <p:nvSpPr>
          <p:cNvPr id="68" name="Google Shape;68;p13"/>
          <p:cNvSpPr txBox="1">
            <a:spLocks noGrp="1"/>
          </p:cNvSpPr>
          <p:nvPr>
            <p:ph type="subTitle" idx="1"/>
          </p:nvPr>
        </p:nvSpPr>
        <p:spPr>
          <a:xfrm>
            <a:off x="195300" y="2789130"/>
            <a:ext cx="8222100" cy="43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Caroline Schiavo</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Central Thesis</a:t>
            </a:r>
            <a:endParaRPr/>
          </a:p>
        </p:txBody>
      </p:sp>
      <p:sp>
        <p:nvSpPr>
          <p:cNvPr id="74" name="Google Shape;74;p1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SzPts val="2200"/>
              <a:buChar char="●"/>
            </a:pPr>
            <a:r>
              <a:rPr lang="en" sz="2200"/>
              <a:t>Explore women in prison as vulnerable populations</a:t>
            </a:r>
            <a:endParaRPr sz="2200"/>
          </a:p>
          <a:p>
            <a:pPr marL="457200" lvl="0" indent="-368300" algn="l" rtl="0">
              <a:spcBef>
                <a:spcPts val="0"/>
              </a:spcBef>
              <a:spcAft>
                <a:spcPts val="0"/>
              </a:spcAft>
              <a:buSzPts val="2200"/>
              <a:buChar char="●"/>
            </a:pPr>
            <a:r>
              <a:rPr lang="en" sz="2200"/>
              <a:t>Uncover barriers and obstacles to healthcare services</a:t>
            </a:r>
            <a:endParaRPr sz="2200"/>
          </a:p>
          <a:p>
            <a:pPr marL="457200" lvl="0" indent="-368300" algn="l" rtl="0">
              <a:spcBef>
                <a:spcPts val="0"/>
              </a:spcBef>
              <a:spcAft>
                <a:spcPts val="0"/>
              </a:spcAft>
              <a:buSzPts val="2200"/>
              <a:buChar char="●"/>
            </a:pPr>
            <a:r>
              <a:rPr lang="en" sz="2200"/>
              <a:t>Lack of continuity of medical care after release</a:t>
            </a:r>
            <a:endParaRPr sz="2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209325" y="738725"/>
            <a:ext cx="88068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Socioeconomic Background Leads to Inadequate Healthcare</a:t>
            </a:r>
            <a:endParaRPr/>
          </a:p>
        </p:txBody>
      </p:sp>
      <p:sp>
        <p:nvSpPr>
          <p:cNvPr id="80" name="Google Shape;80;p15"/>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SzPts val="2200"/>
              <a:buChar char="●"/>
            </a:pPr>
            <a:r>
              <a:rPr lang="en" sz="2200"/>
              <a:t>Prior experience with healthcare disparities </a:t>
            </a:r>
            <a:endParaRPr sz="2200"/>
          </a:p>
          <a:p>
            <a:pPr marL="457200" lvl="0" indent="-368300" algn="l" rtl="0">
              <a:spcBef>
                <a:spcPts val="0"/>
              </a:spcBef>
              <a:spcAft>
                <a:spcPts val="0"/>
              </a:spcAft>
              <a:buSzPts val="2200"/>
              <a:buChar char="●"/>
            </a:pPr>
            <a:r>
              <a:rPr lang="en" sz="2200"/>
              <a:t>Inmate health subject to punishment</a:t>
            </a:r>
            <a:endParaRPr sz="2200"/>
          </a:p>
          <a:p>
            <a:pPr marL="457200" lvl="0" indent="-368300" algn="l" rtl="0">
              <a:spcBef>
                <a:spcPts val="0"/>
              </a:spcBef>
              <a:spcAft>
                <a:spcPts val="0"/>
              </a:spcAft>
              <a:buSzPts val="2200"/>
              <a:buChar char="●"/>
            </a:pPr>
            <a:r>
              <a:rPr lang="en" sz="2200"/>
              <a:t>Traditional gender roles</a:t>
            </a:r>
            <a:endParaRPr sz="2200"/>
          </a:p>
          <a:p>
            <a:pPr marL="457200" lvl="0" indent="-368300" algn="l" rtl="0">
              <a:spcBef>
                <a:spcPts val="0"/>
              </a:spcBef>
              <a:spcAft>
                <a:spcPts val="0"/>
              </a:spcAft>
              <a:buSzPts val="2200"/>
              <a:buChar char="●"/>
            </a:pPr>
            <a:r>
              <a:rPr lang="en" sz="2200"/>
              <a:t>War on Drugs</a:t>
            </a:r>
            <a:endParaRPr sz="2200"/>
          </a:p>
          <a:p>
            <a:pPr marL="457200" lvl="0" indent="-368300" algn="l" rtl="0">
              <a:spcBef>
                <a:spcPts val="0"/>
              </a:spcBef>
              <a:spcAft>
                <a:spcPts val="0"/>
              </a:spcAft>
              <a:buSzPts val="2200"/>
              <a:buChar char="●"/>
            </a:pPr>
            <a:r>
              <a:rPr lang="en" sz="2200"/>
              <a:t>PHW: intended to rehabilitate women prisons with substance abuse challenges, but private contracting = no remedy</a:t>
            </a:r>
            <a:endParaRPr sz="2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358850" y="75367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“Good Girls”</a:t>
            </a:r>
            <a:endParaRPr/>
          </a:p>
        </p:txBody>
      </p:sp>
      <p:sp>
        <p:nvSpPr>
          <p:cNvPr id="86" name="Google Shape;86;p16"/>
          <p:cNvSpPr txBox="1">
            <a:spLocks noGrp="1"/>
          </p:cNvSpPr>
          <p:nvPr>
            <p:ph type="body" idx="1"/>
          </p:nvPr>
        </p:nvSpPr>
        <p:spPr>
          <a:xfrm>
            <a:off x="358850" y="1739650"/>
            <a:ext cx="8874900" cy="3403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2000"/>
          </a:p>
          <a:p>
            <a:pPr marL="0" lvl="0" indent="0" algn="l" rtl="0">
              <a:spcBef>
                <a:spcPts val="0"/>
              </a:spcBef>
              <a:spcAft>
                <a:spcPts val="0"/>
              </a:spcAft>
              <a:buNone/>
            </a:pPr>
            <a:r>
              <a:rPr lang="en" sz="2000"/>
              <a:t>“Amid a number of sensational, unfounded rumors about disciplinary practices in PHW, a few prominent and influential staff members questioned the legitimacy of the program and charged PHW with engaging in coercive punishment practices in the name of therapy. [These rumors were false.] Nonetheless, the persistence of these and similar rumors reflected the level of anxiety among both staff and inmates in relation to a changing control structure with the prison” (McCorkel 2013, 85).</a:t>
            </a:r>
            <a:endParaRPr sz="2000"/>
          </a:p>
          <a:p>
            <a:pPr marL="0" lvl="0" indent="0" algn="l" rtl="0">
              <a:spcBef>
                <a:spcPts val="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7"/>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Mental Health Problems</a:t>
            </a:r>
            <a:endParaRPr/>
          </a:p>
        </p:txBody>
      </p:sp>
      <p:sp>
        <p:nvSpPr>
          <p:cNvPr id="92" name="Google Shape;92;p17"/>
          <p:cNvSpPr txBox="1">
            <a:spLocks noGrp="1"/>
          </p:cNvSpPr>
          <p:nvPr>
            <p:ph type="body" idx="1"/>
          </p:nvPr>
        </p:nvSpPr>
        <p:spPr>
          <a:xfrm>
            <a:off x="471900" y="1919075"/>
            <a:ext cx="8394600" cy="27102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SzPts val="2200"/>
              <a:buChar char="●"/>
            </a:pPr>
            <a:r>
              <a:rPr lang="en" sz="2200"/>
              <a:t>Co-occurring disorders</a:t>
            </a:r>
            <a:endParaRPr sz="2200"/>
          </a:p>
          <a:p>
            <a:pPr marL="457200" lvl="0" indent="-368300" algn="l" rtl="0">
              <a:spcBef>
                <a:spcPts val="0"/>
              </a:spcBef>
              <a:spcAft>
                <a:spcPts val="0"/>
              </a:spcAft>
              <a:buSzPts val="2200"/>
              <a:buChar char="●"/>
            </a:pPr>
            <a:r>
              <a:rPr lang="en" sz="2200"/>
              <a:t>Community engagement and cooperation</a:t>
            </a:r>
            <a:endParaRPr sz="2200"/>
          </a:p>
          <a:p>
            <a:pPr marL="457200" lvl="0" indent="-368300" algn="l" rtl="0">
              <a:spcBef>
                <a:spcPts val="0"/>
              </a:spcBef>
              <a:spcAft>
                <a:spcPts val="0"/>
              </a:spcAft>
              <a:buSzPts val="2200"/>
              <a:buChar char="●"/>
            </a:pPr>
            <a:r>
              <a:rPr lang="en" sz="2200"/>
              <a:t>2/3rds of incarcerated women, when only are 8% of system</a:t>
            </a:r>
            <a:endParaRPr sz="2200"/>
          </a:p>
          <a:p>
            <a:pPr marL="457200" lvl="0" indent="-368300" algn="l" rtl="0">
              <a:spcBef>
                <a:spcPts val="0"/>
              </a:spcBef>
              <a:spcAft>
                <a:spcPts val="0"/>
              </a:spcAft>
              <a:buSzPts val="2200"/>
              <a:buChar char="●"/>
            </a:pPr>
            <a:r>
              <a:rPr lang="en" sz="2200"/>
              <a:t>Insufficient treatment = relapse</a:t>
            </a:r>
            <a:endParaRPr sz="2200"/>
          </a:p>
          <a:p>
            <a:pPr marL="457200" lvl="0" indent="-368300" algn="l" rtl="0">
              <a:spcBef>
                <a:spcPts val="0"/>
              </a:spcBef>
              <a:spcAft>
                <a:spcPts val="0"/>
              </a:spcAft>
              <a:buSzPts val="2200"/>
              <a:buChar char="●"/>
            </a:pPr>
            <a:r>
              <a:rPr lang="en" sz="2200"/>
              <a:t>Increasing need for mental health professionals </a:t>
            </a:r>
            <a:endParaRPr sz="2200"/>
          </a:p>
          <a:p>
            <a:pPr marL="457200" lvl="0" indent="-368300" algn="l" rtl="0">
              <a:spcBef>
                <a:spcPts val="0"/>
              </a:spcBef>
              <a:spcAft>
                <a:spcPts val="0"/>
              </a:spcAft>
              <a:buSzPts val="2200"/>
              <a:buChar char="●"/>
            </a:pPr>
            <a:r>
              <a:rPr lang="en" sz="2200"/>
              <a:t>Unique systemic challenges</a:t>
            </a:r>
            <a:endParaRPr sz="2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8"/>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Reproductive Health</a:t>
            </a:r>
            <a:endParaRPr/>
          </a:p>
        </p:txBody>
      </p:sp>
      <p:sp>
        <p:nvSpPr>
          <p:cNvPr id="98" name="Google Shape;98;p18"/>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SzPts val="2200"/>
              <a:buChar char="●"/>
            </a:pPr>
            <a:r>
              <a:rPr lang="en" sz="2200"/>
              <a:t>Family Planning</a:t>
            </a:r>
            <a:endParaRPr sz="2200"/>
          </a:p>
          <a:p>
            <a:pPr marL="457200" lvl="0" indent="-368300" algn="l" rtl="0">
              <a:spcBef>
                <a:spcPts val="0"/>
              </a:spcBef>
              <a:spcAft>
                <a:spcPts val="0"/>
              </a:spcAft>
              <a:buSzPts val="2200"/>
              <a:buChar char="●"/>
            </a:pPr>
            <a:r>
              <a:rPr lang="en" sz="2200"/>
              <a:t>Unintended pregnancies</a:t>
            </a:r>
            <a:endParaRPr sz="2200"/>
          </a:p>
          <a:p>
            <a:pPr marL="457200" lvl="0" indent="-368300" algn="l" rtl="0">
              <a:spcBef>
                <a:spcPts val="0"/>
              </a:spcBef>
              <a:spcAft>
                <a:spcPts val="0"/>
              </a:spcAft>
              <a:buSzPts val="2200"/>
              <a:buChar char="●"/>
            </a:pPr>
            <a:r>
              <a:rPr lang="en" sz="2200"/>
              <a:t>Prevention of contraception</a:t>
            </a:r>
            <a:endParaRPr sz="2200"/>
          </a:p>
          <a:p>
            <a:pPr marL="457200" lvl="0" indent="-368300" algn="l" rtl="0">
              <a:spcBef>
                <a:spcPts val="0"/>
              </a:spcBef>
              <a:spcAft>
                <a:spcPts val="0"/>
              </a:spcAft>
              <a:buSzPts val="2200"/>
              <a:buChar char="●"/>
            </a:pPr>
            <a:r>
              <a:rPr lang="en" sz="2200"/>
              <a:t>Socially acceptable healthcare</a:t>
            </a:r>
            <a:endParaRPr sz="2200"/>
          </a:p>
          <a:p>
            <a:pPr marL="0" lvl="0" indent="0" algn="l" rtl="0">
              <a:spcBef>
                <a:spcPts val="16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9"/>
          <p:cNvSpPr txBox="1">
            <a:spLocks noGrp="1"/>
          </p:cNvSpPr>
          <p:nvPr>
            <p:ph type="title"/>
          </p:nvPr>
        </p:nvSpPr>
        <p:spPr>
          <a:xfrm>
            <a:off x="119625" y="7088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Reproductive Health Continued</a:t>
            </a:r>
            <a:endParaRPr/>
          </a:p>
        </p:txBody>
      </p:sp>
      <p:sp>
        <p:nvSpPr>
          <p:cNvPr id="104" name="Google Shape;104;p19"/>
          <p:cNvSpPr txBox="1">
            <a:spLocks noGrp="1"/>
          </p:cNvSpPr>
          <p:nvPr>
            <p:ph type="body" idx="1"/>
          </p:nvPr>
        </p:nvSpPr>
        <p:spPr>
          <a:xfrm>
            <a:off x="119625" y="1919075"/>
            <a:ext cx="8866500" cy="27102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en" sz="2000"/>
              <a:t>WHO: “Reproductive health implies that people are able to have a responsible, satisfying and safe sex life and that they have the capability to reproduce and the freedom to decide whether, when and how often to do so.” (WHO Regional Office for Europe 2009, 29-30)</a:t>
            </a:r>
            <a:endParaRPr sz="2000"/>
          </a:p>
          <a:p>
            <a:pPr marL="457200" lvl="0" indent="-355600" algn="l" rtl="0">
              <a:spcBef>
                <a:spcPts val="0"/>
              </a:spcBef>
              <a:spcAft>
                <a:spcPts val="0"/>
              </a:spcAft>
              <a:buSzPts val="2000"/>
              <a:buChar char="●"/>
            </a:pPr>
            <a:r>
              <a:rPr lang="en" sz="2000"/>
              <a:t>Basic Human Rights</a:t>
            </a:r>
            <a:endParaRPr sz="2000"/>
          </a:p>
          <a:p>
            <a:pPr marL="457200" lvl="0" indent="-355600" algn="l" rtl="0">
              <a:spcBef>
                <a:spcPts val="0"/>
              </a:spcBef>
              <a:spcAft>
                <a:spcPts val="0"/>
              </a:spcAft>
              <a:buSzPts val="2000"/>
              <a:buChar char="●"/>
            </a:pPr>
            <a:r>
              <a:rPr lang="en" sz="2000"/>
              <a:t>Lack of National Policies</a:t>
            </a:r>
            <a:endParaRPr sz="2000"/>
          </a:p>
          <a:p>
            <a:pPr marL="457200" lvl="0" indent="-355600" algn="l" rtl="0">
              <a:spcBef>
                <a:spcPts val="0"/>
              </a:spcBef>
              <a:spcAft>
                <a:spcPts val="0"/>
              </a:spcAft>
              <a:buSzPts val="2000"/>
              <a:buChar char="●"/>
            </a:pPr>
            <a:r>
              <a:rPr lang="en" sz="2000"/>
              <a:t>Poor conditions = pregnancy complications</a:t>
            </a:r>
            <a:endParaRPr sz="2000"/>
          </a:p>
          <a:p>
            <a:pPr marL="457200" lvl="0" indent="-355600" algn="l" rtl="0">
              <a:spcBef>
                <a:spcPts val="0"/>
              </a:spcBef>
              <a:spcAft>
                <a:spcPts val="0"/>
              </a:spcAft>
              <a:buSzPts val="2000"/>
              <a:buChar char="●"/>
            </a:pPr>
            <a:r>
              <a:rPr lang="en" sz="2000"/>
              <a:t>Childbirth and infant bonding</a:t>
            </a:r>
            <a:endParaRPr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0"/>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Healthcare Delivery</a:t>
            </a:r>
            <a:endParaRPr/>
          </a:p>
        </p:txBody>
      </p:sp>
      <p:sp>
        <p:nvSpPr>
          <p:cNvPr id="110" name="Google Shape;110;p20"/>
          <p:cNvSpPr txBox="1">
            <a:spLocks noGrp="1"/>
          </p:cNvSpPr>
          <p:nvPr>
            <p:ph type="body" idx="1"/>
          </p:nvPr>
        </p:nvSpPr>
        <p:spPr>
          <a:xfrm>
            <a:off x="471900" y="1919075"/>
            <a:ext cx="8672100" cy="27102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SzPts val="2200"/>
              <a:buChar char="●"/>
            </a:pPr>
            <a:r>
              <a:rPr lang="en" sz="2200"/>
              <a:t>Healthcare crisis for women in prisons is tragic</a:t>
            </a:r>
            <a:endParaRPr sz="2200"/>
          </a:p>
          <a:p>
            <a:pPr marL="457200" lvl="0" indent="-368300" algn="l" rtl="0">
              <a:spcBef>
                <a:spcPts val="0"/>
              </a:spcBef>
              <a:spcAft>
                <a:spcPts val="0"/>
              </a:spcAft>
              <a:buSzPts val="2200"/>
              <a:buChar char="●"/>
            </a:pPr>
            <a:r>
              <a:rPr lang="en" sz="2200"/>
              <a:t>Continuity of care</a:t>
            </a:r>
            <a:endParaRPr sz="2200"/>
          </a:p>
          <a:p>
            <a:pPr marL="457200" lvl="0" indent="-368300" algn="l" rtl="0">
              <a:spcBef>
                <a:spcPts val="0"/>
              </a:spcBef>
              <a:spcAft>
                <a:spcPts val="0"/>
              </a:spcAft>
              <a:buSzPts val="2200"/>
              <a:buChar char="●"/>
            </a:pPr>
            <a:r>
              <a:rPr lang="en" sz="2200"/>
              <a:t>“Brigid’s Hope in Houston”</a:t>
            </a:r>
            <a:endParaRPr sz="2200"/>
          </a:p>
          <a:p>
            <a:pPr marL="457200" lvl="0" indent="-368300" algn="l" rtl="0">
              <a:spcBef>
                <a:spcPts val="0"/>
              </a:spcBef>
              <a:spcAft>
                <a:spcPts val="0"/>
              </a:spcAft>
              <a:buSzPts val="2200"/>
              <a:buChar char="●"/>
            </a:pPr>
            <a:r>
              <a:rPr lang="en" sz="2200"/>
              <a:t>Women’s Prison Association</a:t>
            </a:r>
            <a:endParaRPr sz="2200"/>
          </a:p>
          <a:p>
            <a:pPr marL="457200" lvl="0" indent="-368300" algn="l" rtl="0">
              <a:spcBef>
                <a:spcPts val="0"/>
              </a:spcBef>
              <a:spcAft>
                <a:spcPts val="0"/>
              </a:spcAft>
              <a:buSzPts val="2200"/>
              <a:buChar char="●"/>
            </a:pPr>
            <a:r>
              <a:rPr lang="en" sz="2200"/>
              <a:t>U.S. Constitution: Eighth Amendment</a:t>
            </a:r>
            <a:endParaRPr sz="2200"/>
          </a:p>
          <a:p>
            <a:pPr marL="457200" lvl="0" indent="-368300" algn="l" rtl="0">
              <a:spcBef>
                <a:spcPts val="0"/>
              </a:spcBef>
              <a:spcAft>
                <a:spcPts val="0"/>
              </a:spcAft>
              <a:buSzPts val="2200"/>
              <a:buChar char="●"/>
            </a:pPr>
            <a:r>
              <a:rPr lang="en" sz="2200"/>
              <a:t>Quality standardization and gender specific issues addressed</a:t>
            </a:r>
            <a:endParaRPr sz="2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1"/>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Conclusion</a:t>
            </a:r>
            <a:endParaRPr/>
          </a:p>
        </p:txBody>
      </p:sp>
      <p:sp>
        <p:nvSpPr>
          <p:cNvPr id="116" name="Google Shape;116;p21"/>
          <p:cNvSpPr txBox="1">
            <a:spLocks noGrp="1"/>
          </p:cNvSpPr>
          <p:nvPr>
            <p:ph type="body" idx="1"/>
          </p:nvPr>
        </p:nvSpPr>
        <p:spPr>
          <a:xfrm>
            <a:off x="471900" y="1919075"/>
            <a:ext cx="8379600" cy="27102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SzPts val="2200"/>
              <a:buChar char="●"/>
            </a:pPr>
            <a:r>
              <a:rPr lang="en" sz="2200"/>
              <a:t>Better training and intake procedures</a:t>
            </a:r>
            <a:endParaRPr sz="2200"/>
          </a:p>
          <a:p>
            <a:pPr marL="457200" lvl="0" indent="-368300" algn="l" rtl="0">
              <a:spcBef>
                <a:spcPts val="0"/>
              </a:spcBef>
              <a:spcAft>
                <a:spcPts val="0"/>
              </a:spcAft>
              <a:buSzPts val="2200"/>
              <a:buChar char="●"/>
            </a:pPr>
            <a:r>
              <a:rPr lang="en" sz="2200"/>
              <a:t>Departure screenings for recidivism reduction</a:t>
            </a:r>
            <a:endParaRPr sz="2200"/>
          </a:p>
          <a:p>
            <a:pPr marL="457200" lvl="0" indent="-368300" algn="l" rtl="0">
              <a:spcBef>
                <a:spcPts val="0"/>
              </a:spcBef>
              <a:spcAft>
                <a:spcPts val="0"/>
              </a:spcAft>
              <a:buSzPts val="2200"/>
              <a:buChar char="●"/>
            </a:pPr>
            <a:r>
              <a:rPr lang="en" sz="2200"/>
              <a:t>Community engagement with minorities for prevention and transition</a:t>
            </a:r>
            <a:endParaRPr sz="2200"/>
          </a:p>
          <a:p>
            <a:pPr marL="457200" lvl="0" indent="-368300" algn="l" rtl="0">
              <a:spcBef>
                <a:spcPts val="0"/>
              </a:spcBef>
              <a:spcAft>
                <a:spcPts val="0"/>
              </a:spcAft>
              <a:buSzPts val="2200"/>
              <a:buChar char="●"/>
            </a:pPr>
            <a:r>
              <a:rPr lang="en" sz="2200"/>
              <a:t>Urgent comprehensive approach needed to transform services</a:t>
            </a:r>
            <a:endParaRPr sz="2200"/>
          </a:p>
          <a:p>
            <a:pPr marL="457200" lvl="0" indent="-368300" algn="l" rtl="0">
              <a:spcBef>
                <a:spcPts val="0"/>
              </a:spcBef>
              <a:spcAft>
                <a:spcPts val="0"/>
              </a:spcAft>
              <a:buSzPts val="2200"/>
              <a:buChar char="●"/>
            </a:pPr>
            <a:r>
              <a:rPr lang="en" sz="2200"/>
              <a:t>End victimization and discrimination</a:t>
            </a:r>
            <a:endParaRPr sz="2200"/>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348</Words>
  <Application>Microsoft Macintosh PowerPoint</Application>
  <PresentationFormat>On-screen Show (16:9)</PresentationFormat>
  <Paragraphs>46</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Roboto</vt:lpstr>
      <vt:lpstr>Arial</vt:lpstr>
      <vt:lpstr>Material</vt:lpstr>
      <vt:lpstr>Women in Prisons: Healthcare Injustices &amp; Violations</vt:lpstr>
      <vt:lpstr>Central Thesis</vt:lpstr>
      <vt:lpstr>Socioeconomic Background Leads to Inadequate Healthcare</vt:lpstr>
      <vt:lpstr>“Good Girls”</vt:lpstr>
      <vt:lpstr>Mental Health Problems</vt:lpstr>
      <vt:lpstr>Reproductive Health</vt:lpstr>
      <vt:lpstr>Reproductive Health Continued</vt:lpstr>
      <vt:lpstr>Healthcare Delivery</vt:lpstr>
      <vt:lpstr>Conclusion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in Prisons: Healthcare Injustices &amp; Violations</dc:title>
  <cp:lastModifiedBy>Simpson, Andrea</cp:lastModifiedBy>
  <cp:revision>1</cp:revision>
  <dcterms:modified xsi:type="dcterms:W3CDTF">2020-04-18T15:43:58Z</dcterms:modified>
</cp:coreProperties>
</file>