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8" r:id="rId3"/>
    <p:sldId id="257" r:id="rId4"/>
    <p:sldId id="259" r:id="rId5"/>
    <p:sldId id="260" r:id="rId6"/>
    <p:sldId id="261" r:id="rId7"/>
    <p:sldId id="262" r:id="rId8"/>
    <p:sldId id="265" r:id="rId9"/>
    <p:sldId id="263" r:id="rId10"/>
    <p:sldId id="266" r:id="rId11"/>
    <p:sldId id="264" r:id="rId12"/>
    <p:sldId id="267" r:id="rId13"/>
    <p:sldId id="268"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434" autoAdjust="0"/>
  </p:normalViewPr>
  <p:slideViewPr>
    <p:cSldViewPr snapToGrid="0">
      <p:cViewPr varScale="1">
        <p:scale>
          <a:sx n="131" d="100"/>
          <a:sy n="131" d="100"/>
        </p:scale>
        <p:origin x="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CAF91-5C35-42ED-8308-327FF14A1B5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40F7B98-9E10-434D-9124-11D71520DF5C}">
      <dgm:prSet phldrT="[Text]"/>
      <dgm:spPr/>
      <dgm:t>
        <a:bodyPr/>
        <a:lstStyle/>
        <a:p>
          <a:r>
            <a:rPr lang="en-US" dirty="0"/>
            <a:t>Prejudice</a:t>
          </a:r>
        </a:p>
      </dgm:t>
    </dgm:pt>
    <dgm:pt modelId="{14E7CC08-2B3D-4614-B7AE-46F704D172BA}" type="parTrans" cxnId="{F3473F81-2A83-4445-8DD9-0143F5749606}">
      <dgm:prSet/>
      <dgm:spPr/>
      <dgm:t>
        <a:bodyPr/>
        <a:lstStyle/>
        <a:p>
          <a:endParaRPr lang="en-US"/>
        </a:p>
      </dgm:t>
    </dgm:pt>
    <dgm:pt modelId="{C5297C9C-6D79-4DC6-88D0-D6F67623B369}" type="sibTrans" cxnId="{F3473F81-2A83-4445-8DD9-0143F5749606}">
      <dgm:prSet/>
      <dgm:spPr/>
      <dgm:t>
        <a:bodyPr/>
        <a:lstStyle/>
        <a:p>
          <a:endParaRPr lang="en-US"/>
        </a:p>
      </dgm:t>
    </dgm:pt>
    <dgm:pt modelId="{6A1013D5-D11E-486A-9CFF-4A7AB002B75A}">
      <dgm:prSet phldrT="[Text]"/>
      <dgm:spPr/>
      <dgm:t>
        <a:bodyPr/>
        <a:lstStyle/>
        <a:p>
          <a:r>
            <a:rPr lang="en-US" dirty="0"/>
            <a:t>Intentional</a:t>
          </a:r>
        </a:p>
      </dgm:t>
    </dgm:pt>
    <dgm:pt modelId="{F3B78550-100A-4B2C-9CE3-E8CA3E8CC557}" type="parTrans" cxnId="{81EE33AF-FDE6-4072-86C9-21EFD8EC180F}">
      <dgm:prSet/>
      <dgm:spPr/>
      <dgm:t>
        <a:bodyPr/>
        <a:lstStyle/>
        <a:p>
          <a:endParaRPr lang="en-US"/>
        </a:p>
      </dgm:t>
    </dgm:pt>
    <dgm:pt modelId="{06481941-77BD-4289-99A4-A45BE61884E9}" type="sibTrans" cxnId="{81EE33AF-FDE6-4072-86C9-21EFD8EC180F}">
      <dgm:prSet/>
      <dgm:spPr/>
      <dgm:t>
        <a:bodyPr/>
        <a:lstStyle/>
        <a:p>
          <a:endParaRPr lang="en-US"/>
        </a:p>
      </dgm:t>
    </dgm:pt>
    <dgm:pt modelId="{51F88B54-511A-40AE-BB02-D6B7DE43D42B}">
      <dgm:prSet phldrT="[Text]"/>
      <dgm:spPr/>
      <dgm:t>
        <a:bodyPr/>
        <a:lstStyle/>
        <a:p>
          <a:r>
            <a:rPr lang="en-US" dirty="0"/>
            <a:t>Racism/</a:t>
          </a:r>
        </a:p>
        <a:p>
          <a:r>
            <a:rPr lang="en-US" dirty="0"/>
            <a:t>Sexism</a:t>
          </a:r>
        </a:p>
      </dgm:t>
    </dgm:pt>
    <dgm:pt modelId="{6D9BE651-E153-4F04-B6B2-B237B89E44D4}" type="parTrans" cxnId="{7677D330-1582-4521-A386-140782EF2718}">
      <dgm:prSet/>
      <dgm:spPr/>
      <dgm:t>
        <a:bodyPr/>
        <a:lstStyle/>
        <a:p>
          <a:endParaRPr lang="en-US"/>
        </a:p>
      </dgm:t>
    </dgm:pt>
    <dgm:pt modelId="{D07843F4-BDE0-4CAA-BBCE-73D5D7A6643A}" type="sibTrans" cxnId="{7677D330-1582-4521-A386-140782EF2718}">
      <dgm:prSet/>
      <dgm:spPr/>
      <dgm:t>
        <a:bodyPr/>
        <a:lstStyle/>
        <a:p>
          <a:endParaRPr lang="en-US"/>
        </a:p>
      </dgm:t>
    </dgm:pt>
    <dgm:pt modelId="{15B23DC4-37FB-4EC6-B52D-C308F0C0761C}">
      <dgm:prSet phldrT="[Text]"/>
      <dgm:spPr/>
      <dgm:t>
        <a:bodyPr/>
        <a:lstStyle/>
        <a:p>
          <a:r>
            <a:rPr lang="en-US" dirty="0"/>
            <a:t>Impact/effect (rather than intent)</a:t>
          </a:r>
        </a:p>
      </dgm:t>
    </dgm:pt>
    <dgm:pt modelId="{04A182BD-CF98-432F-A2EA-8E1AF4D31F7D}" type="parTrans" cxnId="{7E7E93D8-5B74-4025-BDB6-ED6145790729}">
      <dgm:prSet/>
      <dgm:spPr/>
      <dgm:t>
        <a:bodyPr/>
        <a:lstStyle/>
        <a:p>
          <a:endParaRPr lang="en-US"/>
        </a:p>
      </dgm:t>
    </dgm:pt>
    <dgm:pt modelId="{E8FE80F8-6968-4F43-999A-53FA4029939E}" type="sibTrans" cxnId="{7E7E93D8-5B74-4025-BDB6-ED6145790729}">
      <dgm:prSet/>
      <dgm:spPr/>
      <dgm:t>
        <a:bodyPr/>
        <a:lstStyle/>
        <a:p>
          <a:endParaRPr lang="en-US"/>
        </a:p>
      </dgm:t>
    </dgm:pt>
    <dgm:pt modelId="{5BCB3C36-CE01-4151-8749-5DE4B38C81EE}">
      <dgm:prSet phldrT="[Text]"/>
      <dgm:spPr/>
      <dgm:t>
        <a:bodyPr/>
        <a:lstStyle/>
        <a:p>
          <a:r>
            <a:rPr lang="en-US" dirty="0"/>
            <a:t>Individual</a:t>
          </a:r>
        </a:p>
      </dgm:t>
    </dgm:pt>
    <dgm:pt modelId="{E4739D15-C437-4D52-B9DF-BD55066D70EE}" type="parTrans" cxnId="{9075665D-5F66-409E-BAC4-946143A567FE}">
      <dgm:prSet/>
      <dgm:spPr/>
      <dgm:t>
        <a:bodyPr/>
        <a:lstStyle/>
        <a:p>
          <a:endParaRPr lang="en-US"/>
        </a:p>
      </dgm:t>
    </dgm:pt>
    <dgm:pt modelId="{89D89C9C-F08E-427F-B48D-29C9B46F862D}" type="sibTrans" cxnId="{9075665D-5F66-409E-BAC4-946143A567FE}">
      <dgm:prSet/>
      <dgm:spPr/>
      <dgm:t>
        <a:bodyPr/>
        <a:lstStyle/>
        <a:p>
          <a:endParaRPr lang="en-US"/>
        </a:p>
      </dgm:t>
    </dgm:pt>
    <dgm:pt modelId="{CD537D88-9502-48F9-A8C8-18F650991FD0}">
      <dgm:prSet phldrT="[Text]"/>
      <dgm:spPr/>
      <dgm:t>
        <a:bodyPr/>
        <a:lstStyle/>
        <a:p>
          <a:r>
            <a:rPr lang="en-US" dirty="0"/>
            <a:t>Exclusionary</a:t>
          </a:r>
        </a:p>
      </dgm:t>
    </dgm:pt>
    <dgm:pt modelId="{C8C4A303-F996-45C7-BE66-9D7ECCAD393F}" type="parTrans" cxnId="{9127CBF6-B88C-482B-92BF-617841074DED}">
      <dgm:prSet/>
      <dgm:spPr/>
      <dgm:t>
        <a:bodyPr/>
        <a:lstStyle/>
        <a:p>
          <a:endParaRPr lang="en-US"/>
        </a:p>
      </dgm:t>
    </dgm:pt>
    <dgm:pt modelId="{A316EA8D-5703-401F-98DC-E16D417C91BA}" type="sibTrans" cxnId="{9127CBF6-B88C-482B-92BF-617841074DED}">
      <dgm:prSet/>
      <dgm:spPr/>
      <dgm:t>
        <a:bodyPr/>
        <a:lstStyle/>
        <a:p>
          <a:endParaRPr lang="en-US"/>
        </a:p>
      </dgm:t>
    </dgm:pt>
    <dgm:pt modelId="{83FB159E-34A4-4607-825C-D55BA91AD008}">
      <dgm:prSet phldrT="[Text]"/>
      <dgm:spPr/>
      <dgm:t>
        <a:bodyPr/>
        <a:lstStyle/>
        <a:p>
          <a:r>
            <a:rPr lang="en-US" dirty="0"/>
            <a:t>Societal/systemic (rather than individual-blaming)</a:t>
          </a:r>
        </a:p>
      </dgm:t>
    </dgm:pt>
    <dgm:pt modelId="{C4B755A5-42A7-4034-9135-59300978241E}" type="parTrans" cxnId="{1114CB60-170E-4D5F-88DD-F995EEF88512}">
      <dgm:prSet/>
      <dgm:spPr/>
      <dgm:t>
        <a:bodyPr/>
        <a:lstStyle/>
        <a:p>
          <a:endParaRPr lang="en-US"/>
        </a:p>
      </dgm:t>
    </dgm:pt>
    <dgm:pt modelId="{2031CA51-E70D-48E7-9880-E2255E5D770C}" type="sibTrans" cxnId="{1114CB60-170E-4D5F-88DD-F995EEF88512}">
      <dgm:prSet/>
      <dgm:spPr/>
      <dgm:t>
        <a:bodyPr/>
        <a:lstStyle/>
        <a:p>
          <a:endParaRPr lang="en-US"/>
        </a:p>
      </dgm:t>
    </dgm:pt>
    <dgm:pt modelId="{0D672618-096B-43F8-A083-DD4E14DBD2A8}">
      <dgm:prSet phldrT="[Text]"/>
      <dgm:spPr/>
      <dgm:t>
        <a:bodyPr/>
        <a:lstStyle/>
        <a:p>
          <a:r>
            <a:rPr lang="en-US" dirty="0"/>
            <a:t>Advantage/privilege (focus is on the “benefit of the doubt” dominant group gets, rather than intentional exclusion of others)</a:t>
          </a:r>
        </a:p>
      </dgm:t>
    </dgm:pt>
    <dgm:pt modelId="{1EF86357-C948-4549-A1B4-AC38FAFFEF31}" type="parTrans" cxnId="{4C30A8F1-83C1-49CA-AAB5-26C0F9B66728}">
      <dgm:prSet/>
      <dgm:spPr/>
      <dgm:t>
        <a:bodyPr/>
        <a:lstStyle/>
        <a:p>
          <a:endParaRPr lang="en-US"/>
        </a:p>
      </dgm:t>
    </dgm:pt>
    <dgm:pt modelId="{96BD4FD1-72C5-45C8-B0C7-60003119BE4A}" type="sibTrans" cxnId="{4C30A8F1-83C1-49CA-AAB5-26C0F9B66728}">
      <dgm:prSet/>
      <dgm:spPr/>
      <dgm:t>
        <a:bodyPr/>
        <a:lstStyle/>
        <a:p>
          <a:endParaRPr lang="en-US"/>
        </a:p>
      </dgm:t>
    </dgm:pt>
    <dgm:pt modelId="{4D0F3481-FFF9-46F9-877F-AB761D5F9A95}" type="pres">
      <dgm:prSet presAssocID="{C82CAF91-5C35-42ED-8308-327FF14A1B52}" presName="Name0" presStyleCnt="0">
        <dgm:presLayoutVars>
          <dgm:dir/>
          <dgm:animLvl val="lvl"/>
          <dgm:resizeHandles/>
        </dgm:presLayoutVars>
      </dgm:prSet>
      <dgm:spPr/>
    </dgm:pt>
    <dgm:pt modelId="{5922FD40-21F8-4678-870C-84BA73B44385}" type="pres">
      <dgm:prSet presAssocID="{940F7B98-9E10-434D-9124-11D71520DF5C}" presName="linNode" presStyleCnt="0"/>
      <dgm:spPr/>
    </dgm:pt>
    <dgm:pt modelId="{AB620507-C433-4FEB-A1DD-708EB2160517}" type="pres">
      <dgm:prSet presAssocID="{940F7B98-9E10-434D-9124-11D71520DF5C}" presName="parentShp" presStyleLbl="node1" presStyleIdx="0" presStyleCnt="2" custLinFactNeighborX="99736" custLinFactNeighborY="-423">
        <dgm:presLayoutVars>
          <dgm:bulletEnabled val="1"/>
        </dgm:presLayoutVars>
      </dgm:prSet>
      <dgm:spPr/>
    </dgm:pt>
    <dgm:pt modelId="{C7446B26-5CD8-42DA-898B-ECF060CB5AC7}" type="pres">
      <dgm:prSet presAssocID="{940F7B98-9E10-434D-9124-11D71520DF5C}" presName="childShp" presStyleLbl="bgAccFollowNode1" presStyleIdx="0" presStyleCnt="2" custLinFactX="-2259" custLinFactNeighborX="-100000" custLinFactNeighborY="-423">
        <dgm:presLayoutVars>
          <dgm:bulletEnabled val="1"/>
        </dgm:presLayoutVars>
      </dgm:prSet>
      <dgm:spPr/>
    </dgm:pt>
    <dgm:pt modelId="{085A73FE-9443-493A-904A-34B11E5006BC}" type="pres">
      <dgm:prSet presAssocID="{C5297C9C-6D79-4DC6-88D0-D6F67623B369}" presName="spacing" presStyleCnt="0"/>
      <dgm:spPr/>
    </dgm:pt>
    <dgm:pt modelId="{5B3D6F89-0EB3-40E8-8365-C872E3E98DDA}" type="pres">
      <dgm:prSet presAssocID="{51F88B54-511A-40AE-BB02-D6B7DE43D42B}" presName="linNode" presStyleCnt="0"/>
      <dgm:spPr/>
    </dgm:pt>
    <dgm:pt modelId="{606530BE-F473-4B5E-8029-231A41B26EAD}" type="pres">
      <dgm:prSet presAssocID="{51F88B54-511A-40AE-BB02-D6B7DE43D42B}" presName="parentShp" presStyleLbl="node1" presStyleIdx="1" presStyleCnt="2" custLinFactX="528" custLinFactNeighborX="100000" custLinFactNeighborY="3830">
        <dgm:presLayoutVars>
          <dgm:bulletEnabled val="1"/>
        </dgm:presLayoutVars>
      </dgm:prSet>
      <dgm:spPr/>
    </dgm:pt>
    <dgm:pt modelId="{08CDE526-5450-41BD-B81C-BCF3D287048A}" type="pres">
      <dgm:prSet presAssocID="{51F88B54-511A-40AE-BB02-D6B7DE43D42B}" presName="childShp" presStyleLbl="bgAccFollowNode1" presStyleIdx="1" presStyleCnt="2" custLinFactNeighborX="-100000" custLinFactNeighborY="17118">
        <dgm:presLayoutVars>
          <dgm:bulletEnabled val="1"/>
        </dgm:presLayoutVars>
      </dgm:prSet>
      <dgm:spPr/>
    </dgm:pt>
  </dgm:ptLst>
  <dgm:cxnLst>
    <dgm:cxn modelId="{9F3B3301-2584-46A8-BCD6-924C6601097A}" type="presOf" srcId="{6A1013D5-D11E-486A-9CFF-4A7AB002B75A}" destId="{C7446B26-5CD8-42DA-898B-ECF060CB5AC7}" srcOrd="0" destOrd="0" presId="urn:microsoft.com/office/officeart/2005/8/layout/vList6"/>
    <dgm:cxn modelId="{811FAC01-4968-405F-9BC8-32FEE3963C63}" type="presOf" srcId="{5BCB3C36-CE01-4151-8749-5DE4B38C81EE}" destId="{C7446B26-5CD8-42DA-898B-ECF060CB5AC7}" srcOrd="0" destOrd="1" presId="urn:microsoft.com/office/officeart/2005/8/layout/vList6"/>
    <dgm:cxn modelId="{500F1523-0CBA-4FB8-A451-D48DD4310C6A}" type="presOf" srcId="{51F88B54-511A-40AE-BB02-D6B7DE43D42B}" destId="{606530BE-F473-4B5E-8029-231A41B26EAD}" srcOrd="0" destOrd="0" presId="urn:microsoft.com/office/officeart/2005/8/layout/vList6"/>
    <dgm:cxn modelId="{7677D330-1582-4521-A386-140782EF2718}" srcId="{C82CAF91-5C35-42ED-8308-327FF14A1B52}" destId="{51F88B54-511A-40AE-BB02-D6B7DE43D42B}" srcOrd="1" destOrd="0" parTransId="{6D9BE651-E153-4F04-B6B2-B237B89E44D4}" sibTransId="{D07843F4-BDE0-4CAA-BBCE-73D5D7A6643A}"/>
    <dgm:cxn modelId="{38530D37-37D9-4FF1-BB95-4DF12C86B388}" type="presOf" srcId="{C82CAF91-5C35-42ED-8308-327FF14A1B52}" destId="{4D0F3481-FFF9-46F9-877F-AB761D5F9A95}" srcOrd="0" destOrd="0" presId="urn:microsoft.com/office/officeart/2005/8/layout/vList6"/>
    <dgm:cxn modelId="{D8055A42-9A9D-4175-9B22-12D626764075}" type="presOf" srcId="{0D672618-096B-43F8-A083-DD4E14DBD2A8}" destId="{08CDE526-5450-41BD-B81C-BCF3D287048A}" srcOrd="0" destOrd="2" presId="urn:microsoft.com/office/officeart/2005/8/layout/vList6"/>
    <dgm:cxn modelId="{9075665D-5F66-409E-BAC4-946143A567FE}" srcId="{940F7B98-9E10-434D-9124-11D71520DF5C}" destId="{5BCB3C36-CE01-4151-8749-5DE4B38C81EE}" srcOrd="1" destOrd="0" parTransId="{E4739D15-C437-4D52-B9DF-BD55066D70EE}" sibTransId="{89D89C9C-F08E-427F-B48D-29C9B46F862D}"/>
    <dgm:cxn modelId="{1114CB60-170E-4D5F-88DD-F995EEF88512}" srcId="{51F88B54-511A-40AE-BB02-D6B7DE43D42B}" destId="{83FB159E-34A4-4607-825C-D55BA91AD008}" srcOrd="1" destOrd="0" parTransId="{C4B755A5-42A7-4034-9135-59300978241E}" sibTransId="{2031CA51-E70D-48E7-9880-E2255E5D770C}"/>
    <dgm:cxn modelId="{98AFF061-8228-4452-864C-35274B1EB0DD}" type="presOf" srcId="{CD537D88-9502-48F9-A8C8-18F650991FD0}" destId="{C7446B26-5CD8-42DA-898B-ECF060CB5AC7}" srcOrd="0" destOrd="2" presId="urn:microsoft.com/office/officeart/2005/8/layout/vList6"/>
    <dgm:cxn modelId="{22B30A64-73F3-4F52-94CD-FAA4E52067ED}" type="presOf" srcId="{15B23DC4-37FB-4EC6-B52D-C308F0C0761C}" destId="{08CDE526-5450-41BD-B81C-BCF3D287048A}" srcOrd="0" destOrd="0" presId="urn:microsoft.com/office/officeart/2005/8/layout/vList6"/>
    <dgm:cxn modelId="{C0524171-2443-4A29-87A5-1C0C184B76DF}" type="presOf" srcId="{83FB159E-34A4-4607-825C-D55BA91AD008}" destId="{08CDE526-5450-41BD-B81C-BCF3D287048A}" srcOrd="0" destOrd="1" presId="urn:microsoft.com/office/officeart/2005/8/layout/vList6"/>
    <dgm:cxn modelId="{F3473F81-2A83-4445-8DD9-0143F5749606}" srcId="{C82CAF91-5C35-42ED-8308-327FF14A1B52}" destId="{940F7B98-9E10-434D-9124-11D71520DF5C}" srcOrd="0" destOrd="0" parTransId="{14E7CC08-2B3D-4614-B7AE-46F704D172BA}" sibTransId="{C5297C9C-6D79-4DC6-88D0-D6F67623B369}"/>
    <dgm:cxn modelId="{5FDD9081-402B-466A-9948-E7AFDCE2D597}" type="presOf" srcId="{940F7B98-9E10-434D-9124-11D71520DF5C}" destId="{AB620507-C433-4FEB-A1DD-708EB2160517}" srcOrd="0" destOrd="0" presId="urn:microsoft.com/office/officeart/2005/8/layout/vList6"/>
    <dgm:cxn modelId="{81EE33AF-FDE6-4072-86C9-21EFD8EC180F}" srcId="{940F7B98-9E10-434D-9124-11D71520DF5C}" destId="{6A1013D5-D11E-486A-9CFF-4A7AB002B75A}" srcOrd="0" destOrd="0" parTransId="{F3B78550-100A-4B2C-9CE3-E8CA3E8CC557}" sibTransId="{06481941-77BD-4289-99A4-A45BE61884E9}"/>
    <dgm:cxn modelId="{7E7E93D8-5B74-4025-BDB6-ED6145790729}" srcId="{51F88B54-511A-40AE-BB02-D6B7DE43D42B}" destId="{15B23DC4-37FB-4EC6-B52D-C308F0C0761C}" srcOrd="0" destOrd="0" parTransId="{04A182BD-CF98-432F-A2EA-8E1AF4D31F7D}" sibTransId="{E8FE80F8-6968-4F43-999A-53FA4029939E}"/>
    <dgm:cxn modelId="{4C30A8F1-83C1-49CA-AAB5-26C0F9B66728}" srcId="{51F88B54-511A-40AE-BB02-D6B7DE43D42B}" destId="{0D672618-096B-43F8-A083-DD4E14DBD2A8}" srcOrd="2" destOrd="0" parTransId="{1EF86357-C948-4549-A1B4-AC38FAFFEF31}" sibTransId="{96BD4FD1-72C5-45C8-B0C7-60003119BE4A}"/>
    <dgm:cxn modelId="{9127CBF6-B88C-482B-92BF-617841074DED}" srcId="{940F7B98-9E10-434D-9124-11D71520DF5C}" destId="{CD537D88-9502-48F9-A8C8-18F650991FD0}" srcOrd="2" destOrd="0" parTransId="{C8C4A303-F996-45C7-BE66-9D7ECCAD393F}" sibTransId="{A316EA8D-5703-401F-98DC-E16D417C91BA}"/>
    <dgm:cxn modelId="{8BB27EEC-8864-4D1D-9D76-131FE7FB0418}" type="presParOf" srcId="{4D0F3481-FFF9-46F9-877F-AB761D5F9A95}" destId="{5922FD40-21F8-4678-870C-84BA73B44385}" srcOrd="0" destOrd="0" presId="urn:microsoft.com/office/officeart/2005/8/layout/vList6"/>
    <dgm:cxn modelId="{D32142B1-3CFC-43C1-BCD9-BB3882A2732A}" type="presParOf" srcId="{5922FD40-21F8-4678-870C-84BA73B44385}" destId="{AB620507-C433-4FEB-A1DD-708EB2160517}" srcOrd="0" destOrd="0" presId="urn:microsoft.com/office/officeart/2005/8/layout/vList6"/>
    <dgm:cxn modelId="{0ACDDAB3-4C6F-44F0-A463-CD84D5369A6E}" type="presParOf" srcId="{5922FD40-21F8-4678-870C-84BA73B44385}" destId="{C7446B26-5CD8-42DA-898B-ECF060CB5AC7}" srcOrd="1" destOrd="0" presId="urn:microsoft.com/office/officeart/2005/8/layout/vList6"/>
    <dgm:cxn modelId="{F91F587E-DC8B-4D9F-B1EE-F2822D58A535}" type="presParOf" srcId="{4D0F3481-FFF9-46F9-877F-AB761D5F9A95}" destId="{085A73FE-9443-493A-904A-34B11E5006BC}" srcOrd="1" destOrd="0" presId="urn:microsoft.com/office/officeart/2005/8/layout/vList6"/>
    <dgm:cxn modelId="{EB844EA2-3D94-4A9F-AF08-AA674F154217}" type="presParOf" srcId="{4D0F3481-FFF9-46F9-877F-AB761D5F9A95}" destId="{5B3D6F89-0EB3-40E8-8365-C872E3E98DDA}" srcOrd="2" destOrd="0" presId="urn:microsoft.com/office/officeart/2005/8/layout/vList6"/>
    <dgm:cxn modelId="{E2BB3A1D-D5A0-4A67-9AA2-18660C975DB5}" type="presParOf" srcId="{5B3D6F89-0EB3-40E8-8365-C872E3E98DDA}" destId="{606530BE-F473-4B5E-8029-231A41B26EAD}" srcOrd="0" destOrd="0" presId="urn:microsoft.com/office/officeart/2005/8/layout/vList6"/>
    <dgm:cxn modelId="{407FE6FA-EE56-4049-B9CF-390B87636F6D}" type="presParOf" srcId="{5B3D6F89-0EB3-40E8-8365-C872E3E98DDA}" destId="{08CDE526-5450-41BD-B81C-BCF3D28704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46B26-5CD8-42DA-898B-ECF060CB5AC7}">
      <dsp:nvSpPr>
        <dsp:cNvPr id="0" name=""/>
        <dsp:cNvSpPr/>
      </dsp:nvSpPr>
      <dsp:spPr>
        <a:xfrm>
          <a:off x="0" y="0"/>
          <a:ext cx="5877273" cy="1612531"/>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Intentional</a:t>
          </a:r>
        </a:p>
        <a:p>
          <a:pPr marL="114300" lvl="1" indent="-114300" algn="l" defTabSz="666750">
            <a:lnSpc>
              <a:spcPct val="90000"/>
            </a:lnSpc>
            <a:spcBef>
              <a:spcPct val="0"/>
            </a:spcBef>
            <a:spcAft>
              <a:spcPct val="15000"/>
            </a:spcAft>
            <a:buChar char="•"/>
          </a:pPr>
          <a:r>
            <a:rPr lang="en-US" sz="1500" kern="1200" dirty="0"/>
            <a:t>Individual</a:t>
          </a:r>
        </a:p>
        <a:p>
          <a:pPr marL="114300" lvl="1" indent="-114300" algn="l" defTabSz="666750">
            <a:lnSpc>
              <a:spcPct val="90000"/>
            </a:lnSpc>
            <a:spcBef>
              <a:spcPct val="0"/>
            </a:spcBef>
            <a:spcAft>
              <a:spcPct val="15000"/>
            </a:spcAft>
            <a:buChar char="•"/>
          </a:pPr>
          <a:r>
            <a:rPr lang="en-US" sz="1500" kern="1200" dirty="0"/>
            <a:t>Exclusionary</a:t>
          </a:r>
        </a:p>
      </dsp:txBody>
      <dsp:txXfrm>
        <a:off x="0" y="201566"/>
        <a:ext cx="5272574" cy="1209399"/>
      </dsp:txXfrm>
    </dsp:sp>
    <dsp:sp modelId="{AB620507-C433-4FEB-A1DD-708EB2160517}">
      <dsp:nvSpPr>
        <dsp:cNvPr id="0" name=""/>
        <dsp:cNvSpPr/>
      </dsp:nvSpPr>
      <dsp:spPr>
        <a:xfrm>
          <a:off x="5861757" y="0"/>
          <a:ext cx="3918182" cy="16125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Prejudice</a:t>
          </a:r>
        </a:p>
      </dsp:txBody>
      <dsp:txXfrm>
        <a:off x="5940474" y="78717"/>
        <a:ext cx="3760748" cy="1455097"/>
      </dsp:txXfrm>
    </dsp:sp>
    <dsp:sp modelId="{08CDE526-5450-41BD-B81C-BCF3D287048A}">
      <dsp:nvSpPr>
        <dsp:cNvPr id="0" name=""/>
        <dsp:cNvSpPr/>
      </dsp:nvSpPr>
      <dsp:spPr>
        <a:xfrm>
          <a:off x="0" y="1774612"/>
          <a:ext cx="5877273" cy="1612531"/>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Impact/effect (rather than intent)</a:t>
          </a:r>
        </a:p>
        <a:p>
          <a:pPr marL="114300" lvl="1" indent="-114300" algn="l" defTabSz="666750">
            <a:lnSpc>
              <a:spcPct val="90000"/>
            </a:lnSpc>
            <a:spcBef>
              <a:spcPct val="0"/>
            </a:spcBef>
            <a:spcAft>
              <a:spcPct val="15000"/>
            </a:spcAft>
            <a:buChar char="•"/>
          </a:pPr>
          <a:r>
            <a:rPr lang="en-US" sz="1500" kern="1200" dirty="0"/>
            <a:t>Societal/systemic (rather than individual-blaming)</a:t>
          </a:r>
        </a:p>
        <a:p>
          <a:pPr marL="114300" lvl="1" indent="-114300" algn="l" defTabSz="666750">
            <a:lnSpc>
              <a:spcPct val="90000"/>
            </a:lnSpc>
            <a:spcBef>
              <a:spcPct val="0"/>
            </a:spcBef>
            <a:spcAft>
              <a:spcPct val="15000"/>
            </a:spcAft>
            <a:buChar char="•"/>
          </a:pPr>
          <a:r>
            <a:rPr lang="en-US" sz="1500" kern="1200" dirty="0"/>
            <a:t>Advantage/privilege (focus is on the “benefit of the doubt” dominant group gets, rather than intentional exclusion of others)</a:t>
          </a:r>
        </a:p>
      </dsp:txBody>
      <dsp:txXfrm>
        <a:off x="0" y="1976178"/>
        <a:ext cx="5272574" cy="1209399"/>
      </dsp:txXfrm>
    </dsp:sp>
    <dsp:sp modelId="{606530BE-F473-4B5E-8029-231A41B26EAD}">
      <dsp:nvSpPr>
        <dsp:cNvPr id="0" name=""/>
        <dsp:cNvSpPr/>
      </dsp:nvSpPr>
      <dsp:spPr>
        <a:xfrm>
          <a:off x="5877273" y="1774612"/>
          <a:ext cx="3918182" cy="161253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Racism/</a:t>
          </a:r>
        </a:p>
        <a:p>
          <a:pPr marL="0" lvl="0" indent="0" algn="ctr" defTabSz="1733550">
            <a:lnSpc>
              <a:spcPct val="90000"/>
            </a:lnSpc>
            <a:spcBef>
              <a:spcPct val="0"/>
            </a:spcBef>
            <a:spcAft>
              <a:spcPct val="35000"/>
            </a:spcAft>
            <a:buNone/>
          </a:pPr>
          <a:r>
            <a:rPr lang="en-US" sz="3900" kern="1200" dirty="0"/>
            <a:t>Sexism</a:t>
          </a:r>
        </a:p>
      </dsp:txBody>
      <dsp:txXfrm>
        <a:off x="5955990" y="1853329"/>
        <a:ext cx="3760748" cy="14550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195F-4B76-4AB9-B448-33F56F264E57}" type="datetimeFigureOut">
              <a:rPr lang="en-US" smtClean="0"/>
              <a:t>7/16/18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39456-1A55-4C94-8331-8263F5D7BB9D}" type="slidenum">
              <a:rPr lang="en-US" smtClean="0"/>
              <a:t>‹#›</a:t>
            </a:fld>
            <a:endParaRPr lang="en-US"/>
          </a:p>
        </p:txBody>
      </p:sp>
    </p:spTree>
    <p:extLst>
      <p:ext uri="{BB962C8B-B14F-4D97-AF65-F5344CB8AC3E}">
        <p14:creationId xmlns:p14="http://schemas.microsoft.com/office/powerpoint/2010/main" val="198904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yellow boxes are</a:t>
            </a:r>
            <a:r>
              <a:rPr lang="en-US" baseline="0" dirty="0"/>
              <a:t> the areas where people’s “intention”  is not the same as the outcome. In other words, racism does not always come from bigots. We cannot equate the two. Peer pressure situations (examples given in talk) cause non-bigots to discriminate to fit in. Bigots don’t always discriminate if they stand to gain by keeping quiet. It’s much more complicated than just educating folks out of their bigotry.</a:t>
            </a:r>
            <a:endParaRPr lang="en-US"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DE152C-064C-42D6-81AF-DC3EE67616AB}"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204807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(1) Grocery</a:t>
            </a:r>
            <a:r>
              <a:rPr lang="en-US" baseline="0" dirty="0"/>
              <a:t> store clerk not asking for ID when a white person writes a check. It’s not “discrimination” that would hold up in a court of law. The policy is to ask for ID, so in asking the next black person in line for ID, she is covered by policy. Advantages/privileges with a smile. (2) Realtors steering customers to neighborhoods where they’d “be more comfortable.” Not telling them they </a:t>
            </a:r>
            <a:r>
              <a:rPr lang="en-US" i="1" baseline="0" dirty="0"/>
              <a:t>can’t</a:t>
            </a:r>
            <a:r>
              <a:rPr lang="en-US" i="0" baseline="0" dirty="0"/>
              <a:t> see other places. Both cases, trying to be friendly/helpful… Tatum defines racism as that moving walkway at the airport—even when you’re not walking with it/accelerating it, just standing on it, it flows in direction of majority privilege; antiracism is actively walking against the flow</a:t>
            </a:r>
            <a:endParaRPr lang="en-US" dirty="0"/>
          </a:p>
        </p:txBody>
      </p:sp>
      <p:sp>
        <p:nvSpPr>
          <p:cNvPr id="4" name="Slide Number Placeholder 3"/>
          <p:cNvSpPr>
            <a:spLocks noGrp="1"/>
          </p:cNvSpPr>
          <p:nvPr>
            <p:ph type="sldNum" sz="quarter" idx="10"/>
          </p:nvPr>
        </p:nvSpPr>
        <p:spPr/>
        <p:txBody>
          <a:bodyPr/>
          <a:lstStyle/>
          <a:p>
            <a:fld id="{269E224B-FCA0-4A4B-9694-5AD31B26A410}" type="slidenum">
              <a:rPr lang="en-US" smtClean="0"/>
              <a:t>15</a:t>
            </a:fld>
            <a:endParaRPr lang="en-US"/>
          </a:p>
        </p:txBody>
      </p:sp>
    </p:spTree>
    <p:extLst>
      <p:ext uri="{BB962C8B-B14F-4D97-AF65-F5344CB8AC3E}">
        <p14:creationId xmlns:p14="http://schemas.microsoft.com/office/powerpoint/2010/main" val="220959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7/16/18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882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7/16/18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www.tidesport.org/reports.html" TargetMode="Externa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reileenobrien.org/" TargetMode="External"/><Relationship Id="rId2" Type="http://schemas.openxmlformats.org/officeDocument/2006/relationships/hyperlink" Target="mailto:eileen.obrien@saintleo.edu"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l8Hq8de9cI" TargetMode="External"/><Relationship Id="rId2" Type="http://schemas.openxmlformats.org/officeDocument/2006/relationships/hyperlink" Target="https://www.youtube.com/watch?v=a4mjw2cVaDY"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RbszKKjvduE"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BYTxzuGiYc" TargetMode="External"/><Relationship Id="rId2" Type="http://schemas.openxmlformats.org/officeDocument/2006/relationships/hyperlink" Target="https://www.youtube.com/watch?v=J9zD6gOeDYQ"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0" y="645972"/>
            <a:ext cx="8574622" cy="2616199"/>
          </a:xfrm>
        </p:spPr>
        <p:txBody>
          <a:bodyPr>
            <a:normAutofit fontScale="90000"/>
          </a:bodyPr>
          <a:lstStyle/>
          <a:p>
            <a:r>
              <a:rPr lang="en-US" dirty="0"/>
              <a:t>Research in </a:t>
            </a:r>
            <a:br>
              <a:rPr lang="en-US" dirty="0"/>
            </a:br>
            <a:r>
              <a:rPr lang="en-US" dirty="0"/>
              <a:t>Critical White Studies:</a:t>
            </a:r>
            <a:br>
              <a:rPr lang="en-US" dirty="0"/>
            </a:br>
            <a:r>
              <a:rPr lang="en-US" dirty="0"/>
              <a:t>Breaking the Concrete Ceiling</a:t>
            </a:r>
          </a:p>
        </p:txBody>
      </p:sp>
      <p:sp>
        <p:nvSpPr>
          <p:cNvPr id="3" name="Subtitle 2"/>
          <p:cNvSpPr>
            <a:spLocks noGrp="1"/>
          </p:cNvSpPr>
          <p:nvPr>
            <p:ph type="subTitle" idx="1"/>
          </p:nvPr>
        </p:nvSpPr>
        <p:spPr>
          <a:xfrm>
            <a:off x="4515377" y="3996266"/>
            <a:ext cx="6987645" cy="2520443"/>
          </a:xfrm>
        </p:spPr>
        <p:txBody>
          <a:bodyPr/>
          <a:lstStyle/>
          <a:p>
            <a:r>
              <a:rPr lang="en-US" dirty="0"/>
              <a:t>Dr. Eileen O’Brien (7/2018)</a:t>
            </a:r>
          </a:p>
          <a:p>
            <a:r>
              <a:rPr lang="en-US" dirty="0"/>
              <a:t>Professor of Sociology</a:t>
            </a:r>
          </a:p>
          <a:p>
            <a:r>
              <a:rPr lang="en-US" dirty="0"/>
              <a:t>Associate Chair of Social Sciences</a:t>
            </a:r>
          </a:p>
          <a:p>
            <a:r>
              <a:rPr lang="en-US" dirty="0"/>
              <a:t>eileen.obrien@saintleo.edu</a:t>
            </a:r>
          </a:p>
          <a:p>
            <a:r>
              <a:rPr lang="en-US" dirty="0"/>
              <a:t>www.dreileenobrien.org</a:t>
            </a:r>
          </a:p>
        </p:txBody>
      </p:sp>
      <p:pic>
        <p:nvPicPr>
          <p:cNvPr id="4" name="Picture 3"/>
          <p:cNvPicPr>
            <a:picLocks noChangeAspect="1"/>
          </p:cNvPicPr>
          <p:nvPr/>
        </p:nvPicPr>
        <p:blipFill>
          <a:blip r:embed="rId2"/>
          <a:stretch>
            <a:fillRect/>
          </a:stretch>
        </p:blipFill>
        <p:spPr>
          <a:xfrm>
            <a:off x="2062394" y="228753"/>
            <a:ext cx="2658086" cy="1725318"/>
          </a:xfrm>
          <a:prstGeom prst="rect">
            <a:avLst/>
          </a:prstGeom>
        </p:spPr>
      </p:pic>
      <p:pic>
        <p:nvPicPr>
          <p:cNvPr id="5" name="Picture 4"/>
          <p:cNvPicPr>
            <a:picLocks noChangeAspect="1"/>
          </p:cNvPicPr>
          <p:nvPr/>
        </p:nvPicPr>
        <p:blipFill>
          <a:blip r:embed="rId3"/>
          <a:stretch>
            <a:fillRect/>
          </a:stretch>
        </p:blipFill>
        <p:spPr>
          <a:xfrm>
            <a:off x="4360243" y="3679390"/>
            <a:ext cx="2621507" cy="1743607"/>
          </a:xfrm>
          <a:prstGeom prst="rect">
            <a:avLst/>
          </a:prstGeom>
        </p:spPr>
      </p:pic>
    </p:spTree>
    <p:extLst>
      <p:ext uri="{BB962C8B-B14F-4D97-AF65-F5344CB8AC3E}">
        <p14:creationId xmlns:p14="http://schemas.microsoft.com/office/powerpoint/2010/main" val="229879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7495916" cy="733567"/>
          </a:xfrm>
        </p:spPr>
        <p:txBody>
          <a:bodyPr/>
          <a:lstStyle/>
          <a:p>
            <a:r>
              <a:rPr lang="en-US" dirty="0"/>
              <a:t>Example Findings</a:t>
            </a:r>
          </a:p>
        </p:txBody>
      </p:sp>
      <p:sp>
        <p:nvSpPr>
          <p:cNvPr id="4" name="Text Placeholder 3"/>
          <p:cNvSpPr>
            <a:spLocks noGrp="1"/>
          </p:cNvSpPr>
          <p:nvPr>
            <p:ph type="body" idx="1"/>
          </p:nvPr>
        </p:nvSpPr>
        <p:spPr>
          <a:xfrm>
            <a:off x="1400125" y="2089221"/>
            <a:ext cx="4607188" cy="576262"/>
          </a:xfrm>
        </p:spPr>
        <p:txBody>
          <a:bodyPr/>
          <a:lstStyle/>
          <a:p>
            <a:r>
              <a:rPr lang="en-US" dirty="0"/>
              <a:t>Misinformation + Authority</a:t>
            </a:r>
          </a:p>
        </p:txBody>
      </p:sp>
      <p:sp>
        <p:nvSpPr>
          <p:cNvPr id="5" name="Content Placeholder 4"/>
          <p:cNvSpPr>
            <a:spLocks noGrp="1"/>
          </p:cNvSpPr>
          <p:nvPr>
            <p:ph sz="half" idx="2"/>
          </p:nvPr>
        </p:nvSpPr>
        <p:spPr>
          <a:xfrm>
            <a:off x="1484311" y="2879678"/>
            <a:ext cx="4438817" cy="2911521"/>
          </a:xfrm>
        </p:spPr>
        <p:txBody>
          <a:bodyPr/>
          <a:lstStyle/>
          <a:p>
            <a:r>
              <a:rPr lang="en-US" dirty="0"/>
              <a:t>“No religious background, no family background” (p. 108)</a:t>
            </a:r>
          </a:p>
          <a:p>
            <a:r>
              <a:rPr lang="en-US" dirty="0"/>
              <a:t>“No sense of family” (p. 109)</a:t>
            </a:r>
          </a:p>
          <a:p>
            <a:r>
              <a:rPr lang="en-US" dirty="0"/>
              <a:t>“Less motivated in the workplace” (p. 110)</a:t>
            </a:r>
          </a:p>
          <a:p>
            <a:r>
              <a:rPr lang="en-US" dirty="0"/>
              <a:t>Don’t “try as hard” (p. 111-112)</a:t>
            </a:r>
          </a:p>
          <a:p>
            <a:r>
              <a:rPr lang="en-US" dirty="0"/>
              <a:t>“I wouldn’t be able to fire him” (p. 160-1)</a:t>
            </a:r>
          </a:p>
        </p:txBody>
      </p:sp>
      <p:sp>
        <p:nvSpPr>
          <p:cNvPr id="6" name="Text Placeholder 5"/>
          <p:cNvSpPr>
            <a:spLocks noGrp="1"/>
          </p:cNvSpPr>
          <p:nvPr>
            <p:ph type="body" sz="quarter" idx="3"/>
          </p:nvPr>
        </p:nvSpPr>
        <p:spPr>
          <a:xfrm>
            <a:off x="6058586" y="2089221"/>
            <a:ext cx="5581934" cy="576262"/>
          </a:xfrm>
        </p:spPr>
        <p:txBody>
          <a:bodyPr/>
          <a:lstStyle/>
          <a:p>
            <a:r>
              <a:rPr lang="en-US" dirty="0"/>
              <a:t>Low Intervention: Not a racist but….</a:t>
            </a:r>
          </a:p>
        </p:txBody>
      </p:sp>
      <p:sp>
        <p:nvSpPr>
          <p:cNvPr id="7" name="Content Placeholder 6"/>
          <p:cNvSpPr>
            <a:spLocks noGrp="1"/>
          </p:cNvSpPr>
          <p:nvPr>
            <p:ph sz="quarter" idx="4"/>
          </p:nvPr>
        </p:nvSpPr>
        <p:spPr>
          <a:xfrm>
            <a:off x="6196084" y="2770496"/>
            <a:ext cx="5306939" cy="3020703"/>
          </a:xfrm>
        </p:spPr>
        <p:txBody>
          <a:bodyPr>
            <a:normAutofit lnSpcReduction="10000"/>
          </a:bodyPr>
          <a:lstStyle/>
          <a:p>
            <a:r>
              <a:rPr lang="en-US" dirty="0"/>
              <a:t>“When the time is right, I’ll say something, but there is no rush” (p. 160)</a:t>
            </a:r>
          </a:p>
          <a:p>
            <a:r>
              <a:rPr lang="en-US" dirty="0"/>
              <a:t>“I’m not sure if I would want to embarrass that person publicly” (p. 162-3)</a:t>
            </a:r>
          </a:p>
          <a:p>
            <a:r>
              <a:rPr lang="en-US" dirty="0"/>
              <a:t>“Everybody would have felt uncomfortable (p. 163)</a:t>
            </a:r>
          </a:p>
          <a:p>
            <a:r>
              <a:rPr lang="en-US" dirty="0"/>
              <a:t>“Nothing you can do about it” (p. 164)</a:t>
            </a:r>
          </a:p>
          <a:p>
            <a:r>
              <a:rPr lang="en-US" dirty="0"/>
              <a:t>“Too much to drink” (p. 165)</a:t>
            </a:r>
          </a:p>
          <a:p>
            <a:pPr marL="0" indent="0" algn="ctr">
              <a:buNone/>
            </a:pPr>
            <a:r>
              <a:rPr lang="en-US" sz="2400" dirty="0">
                <a:solidFill>
                  <a:schemeClr val="accent1">
                    <a:lumMod val="75000"/>
                  </a:schemeClr>
                </a:solidFill>
              </a:rPr>
              <a:t>Protecting Whiteness</a:t>
            </a:r>
          </a:p>
          <a:p>
            <a:endParaRPr lang="en-US" dirty="0"/>
          </a:p>
        </p:txBody>
      </p:sp>
      <p:pic>
        <p:nvPicPr>
          <p:cNvPr id="10" name="Picture 9"/>
          <p:cNvPicPr>
            <a:picLocks noChangeAspect="1"/>
          </p:cNvPicPr>
          <p:nvPr/>
        </p:nvPicPr>
        <p:blipFill>
          <a:blip r:embed="rId2"/>
          <a:stretch>
            <a:fillRect/>
          </a:stretch>
        </p:blipFill>
        <p:spPr>
          <a:xfrm>
            <a:off x="8849553" y="345614"/>
            <a:ext cx="2621507" cy="1743607"/>
          </a:xfrm>
          <a:prstGeom prst="rect">
            <a:avLst/>
          </a:prstGeom>
        </p:spPr>
      </p:pic>
    </p:spTree>
    <p:extLst>
      <p:ext uri="{BB962C8B-B14F-4D97-AF65-F5344CB8AC3E}">
        <p14:creationId xmlns:p14="http://schemas.microsoft.com/office/powerpoint/2010/main" val="238234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7" y="276367"/>
            <a:ext cx="10918208" cy="1752599"/>
          </a:xfrm>
        </p:spPr>
        <p:txBody>
          <a:bodyPr>
            <a:normAutofit fontScale="90000"/>
          </a:bodyPr>
          <a:lstStyle/>
          <a:p>
            <a:r>
              <a:rPr lang="en-US" i="1" dirty="0"/>
              <a:t>The Racial Middle:</a:t>
            </a:r>
            <a:br>
              <a:rPr lang="en-US" i="1" dirty="0"/>
            </a:br>
            <a:r>
              <a:rPr lang="en-US" i="1" dirty="0"/>
              <a:t>Latinos &amp; Asian Americans Living Beyond the Racial Divide </a:t>
            </a:r>
            <a:r>
              <a:rPr lang="en-US" dirty="0"/>
              <a:t>(2008)</a:t>
            </a:r>
            <a:endParaRPr lang="en-US" i="1" dirty="0"/>
          </a:p>
        </p:txBody>
      </p:sp>
      <p:sp>
        <p:nvSpPr>
          <p:cNvPr id="3" name="Content Placeholder 2"/>
          <p:cNvSpPr>
            <a:spLocks noGrp="1"/>
          </p:cNvSpPr>
          <p:nvPr>
            <p:ph idx="1"/>
          </p:nvPr>
        </p:nvSpPr>
        <p:spPr>
          <a:xfrm>
            <a:off x="1484311" y="2028967"/>
            <a:ext cx="7509564" cy="4044288"/>
          </a:xfrm>
        </p:spPr>
        <p:txBody>
          <a:bodyPr>
            <a:normAutofit fontScale="92500" lnSpcReduction="10000"/>
          </a:bodyPr>
          <a:lstStyle/>
          <a:p>
            <a:r>
              <a:rPr lang="en-US" dirty="0"/>
              <a:t>Primary data: 50 interviews with Latino (23) and Asian (27) Americans</a:t>
            </a:r>
          </a:p>
          <a:p>
            <a:r>
              <a:rPr lang="en-US" dirty="0"/>
              <a:t>Main questions: Are Latinos and Asian Americans “becoming white” like Jewish and Irish Americans did before them? Or are they part of a “collective black” (Bonilla-Silva) experience where they continue to be treated as nonwhites, not fully equal?</a:t>
            </a:r>
          </a:p>
          <a:p>
            <a:r>
              <a:rPr lang="en-US" dirty="0"/>
              <a:t>Key Findings: Data did not fully fit either “either/or” path above. Plenty of evidence of being treated not fully equal, but cannot be equated to a collective black experience. They get better treatment/more accepted than blacks in some cases– a uniquely “middle” experience.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761" y="2146109"/>
            <a:ext cx="2403427" cy="3613246"/>
          </a:xfrm>
          <a:prstGeom prst="rect">
            <a:avLst/>
          </a:prstGeom>
        </p:spPr>
      </p:pic>
    </p:spTree>
    <p:extLst>
      <p:ext uri="{BB962C8B-B14F-4D97-AF65-F5344CB8AC3E}">
        <p14:creationId xmlns:p14="http://schemas.microsoft.com/office/powerpoint/2010/main" val="24404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76265"/>
            <a:ext cx="7168370" cy="1033818"/>
          </a:xfrm>
        </p:spPr>
        <p:txBody>
          <a:bodyPr/>
          <a:lstStyle/>
          <a:p>
            <a:r>
              <a:rPr lang="en-US" dirty="0"/>
              <a:t>Example Findings</a:t>
            </a:r>
          </a:p>
        </p:txBody>
      </p:sp>
      <p:sp>
        <p:nvSpPr>
          <p:cNvPr id="4" name="Text Placeholder 3"/>
          <p:cNvSpPr>
            <a:spLocks noGrp="1"/>
          </p:cNvSpPr>
          <p:nvPr>
            <p:ph type="body" idx="1"/>
          </p:nvPr>
        </p:nvSpPr>
        <p:spPr>
          <a:xfrm>
            <a:off x="1281242" y="2059821"/>
            <a:ext cx="4734508" cy="576262"/>
          </a:xfrm>
        </p:spPr>
        <p:txBody>
          <a:bodyPr/>
          <a:lstStyle/>
          <a:p>
            <a:r>
              <a:rPr lang="en-US" dirty="0" err="1"/>
              <a:t>Antiblack</a:t>
            </a:r>
            <a:r>
              <a:rPr lang="en-US" dirty="0"/>
              <a:t> Racism</a:t>
            </a:r>
            <a:r>
              <a:rPr lang="en-US" dirty="0">
                <a:sym typeface="Wingdings" panose="05000000000000000000" pitchFamily="2" charset="2"/>
              </a:rPr>
              <a:t> </a:t>
            </a:r>
          </a:p>
          <a:p>
            <a:r>
              <a:rPr lang="en-US" dirty="0">
                <a:sym typeface="Wingdings" panose="05000000000000000000" pitchFamily="2" charset="2"/>
              </a:rPr>
              <a:t>Route to Honorary Whiteness?</a:t>
            </a:r>
            <a:endParaRPr lang="en-US" dirty="0"/>
          </a:p>
        </p:txBody>
      </p:sp>
      <p:sp>
        <p:nvSpPr>
          <p:cNvPr id="5" name="Content Placeholder 4"/>
          <p:cNvSpPr>
            <a:spLocks noGrp="1"/>
          </p:cNvSpPr>
          <p:nvPr>
            <p:ph sz="half" idx="2"/>
          </p:nvPr>
        </p:nvSpPr>
        <p:spPr>
          <a:xfrm>
            <a:off x="1200968" y="2732217"/>
            <a:ext cx="4895056" cy="3709526"/>
          </a:xfrm>
        </p:spPr>
        <p:txBody>
          <a:bodyPr>
            <a:normAutofit fontScale="92500" lnSpcReduction="10000"/>
          </a:bodyPr>
          <a:lstStyle/>
          <a:p>
            <a:r>
              <a:rPr lang="en-US" dirty="0"/>
              <a:t>Peter, Mexican American (p. 66): distancing self from blacks as a route to whiteness</a:t>
            </a:r>
          </a:p>
          <a:p>
            <a:r>
              <a:rPr lang="en-US" dirty="0"/>
              <a:t>Heather, Filipino American (p. 110): parents encourage dating Asian &amp; white over Black &amp; Hispanic</a:t>
            </a:r>
          </a:p>
          <a:p>
            <a:r>
              <a:rPr lang="en-US" dirty="0"/>
              <a:t>Christopher, Honduran-Dominican American (p. 120): “</a:t>
            </a:r>
            <a:r>
              <a:rPr lang="en-US" i="1" dirty="0" err="1"/>
              <a:t>abanzando</a:t>
            </a:r>
            <a:r>
              <a:rPr lang="en-US" i="1" dirty="0"/>
              <a:t> la </a:t>
            </a:r>
            <a:r>
              <a:rPr lang="en-US" i="1" dirty="0" err="1"/>
              <a:t>raza</a:t>
            </a:r>
            <a:r>
              <a:rPr lang="en-US" dirty="0"/>
              <a:t>”</a:t>
            </a:r>
          </a:p>
          <a:p>
            <a:r>
              <a:rPr lang="en-US" dirty="0"/>
              <a:t>Caitlin, Puerto-Rican American (p. 177): could pass as white but prefers to identify with collective black &amp; challenge racism</a:t>
            </a:r>
          </a:p>
          <a:p>
            <a:r>
              <a:rPr lang="en-US" dirty="0"/>
              <a:t>Jon, Filipino American, (p. 184): finds common ground with African Americans once leaving for college</a:t>
            </a:r>
          </a:p>
        </p:txBody>
      </p:sp>
      <p:sp>
        <p:nvSpPr>
          <p:cNvPr id="6" name="Text Placeholder 5"/>
          <p:cNvSpPr>
            <a:spLocks noGrp="1"/>
          </p:cNvSpPr>
          <p:nvPr>
            <p:ph type="body" sz="quarter" idx="3"/>
          </p:nvPr>
        </p:nvSpPr>
        <p:spPr>
          <a:xfrm>
            <a:off x="6203112" y="2033021"/>
            <a:ext cx="5704765" cy="576262"/>
          </a:xfrm>
        </p:spPr>
        <p:txBody>
          <a:bodyPr/>
          <a:lstStyle/>
          <a:p>
            <a:r>
              <a:rPr lang="en-US" dirty="0"/>
              <a:t>No racism, except for that one time…</a:t>
            </a:r>
          </a:p>
        </p:txBody>
      </p:sp>
      <p:sp>
        <p:nvSpPr>
          <p:cNvPr id="7" name="Content Placeholder 6"/>
          <p:cNvSpPr>
            <a:spLocks noGrp="1"/>
          </p:cNvSpPr>
          <p:nvPr>
            <p:ph sz="quarter" idx="4"/>
          </p:nvPr>
        </p:nvSpPr>
        <p:spPr>
          <a:xfrm>
            <a:off x="6305266" y="2774480"/>
            <a:ext cx="5197757" cy="3189592"/>
          </a:xfrm>
        </p:spPr>
        <p:txBody>
          <a:bodyPr>
            <a:normAutofit fontScale="92500" lnSpcReduction="10000"/>
          </a:bodyPr>
          <a:lstStyle/>
          <a:p>
            <a:r>
              <a:rPr lang="en-US" dirty="0"/>
              <a:t>Charlene, Thai-Filipino American (p. 170) “I didn’t even see you”</a:t>
            </a:r>
          </a:p>
          <a:p>
            <a:r>
              <a:rPr lang="en-US" dirty="0"/>
              <a:t>Where are you from?/what are you? (Charlene, p. 130; </a:t>
            </a:r>
            <a:r>
              <a:rPr lang="en-US" dirty="0" err="1"/>
              <a:t>Edita</a:t>
            </a:r>
            <a:r>
              <a:rPr lang="en-US" dirty="0"/>
              <a:t>, Guatemalan American, p. 131)</a:t>
            </a:r>
          </a:p>
          <a:p>
            <a:r>
              <a:rPr lang="en-US" dirty="0"/>
              <a:t>Minimization: Cuban American siblings Monica (p. 141-2) and Joe (p. 142-3); Kali, Indian American (p. 149 &amp; 156)</a:t>
            </a:r>
          </a:p>
          <a:p>
            <a:endParaRPr lang="en-US" dirty="0"/>
          </a:p>
          <a:p>
            <a:pPr marL="0" indent="0" algn="ctr">
              <a:buNone/>
            </a:pPr>
            <a:r>
              <a:rPr lang="en-US" sz="2200" b="1" i="1" dirty="0">
                <a:solidFill>
                  <a:schemeClr val="accent1">
                    <a:lumMod val="75000"/>
                  </a:schemeClr>
                </a:solidFill>
              </a:rPr>
              <a:t>“Not complaining” may be dangled as a path to whiteness, but at what cost?</a:t>
            </a:r>
          </a:p>
        </p:txBody>
      </p:sp>
      <p:pic>
        <p:nvPicPr>
          <p:cNvPr id="10" name="Picture 9"/>
          <p:cNvPicPr>
            <a:picLocks noChangeAspect="1"/>
          </p:cNvPicPr>
          <p:nvPr/>
        </p:nvPicPr>
        <p:blipFill>
          <a:blip r:embed="rId2"/>
          <a:stretch>
            <a:fillRect/>
          </a:stretch>
        </p:blipFill>
        <p:spPr>
          <a:xfrm>
            <a:off x="7665279" y="372399"/>
            <a:ext cx="3057525" cy="1495425"/>
          </a:xfrm>
          <a:prstGeom prst="rect">
            <a:avLst/>
          </a:prstGeom>
        </p:spPr>
      </p:pic>
    </p:spTree>
    <p:extLst>
      <p:ext uri="{BB962C8B-B14F-4D97-AF65-F5344CB8AC3E}">
        <p14:creationId xmlns:p14="http://schemas.microsoft.com/office/powerpoint/2010/main" val="320814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43" y="476659"/>
            <a:ext cx="10018713" cy="2026275"/>
          </a:xfrm>
        </p:spPr>
        <p:txBody>
          <a:bodyPr>
            <a:normAutofit fontScale="90000"/>
          </a:bodyPr>
          <a:lstStyle/>
          <a:p>
            <a:r>
              <a:rPr lang="en-US" b="1" i="1" dirty="0"/>
              <a:t>White Privilege:</a:t>
            </a:r>
            <a:br>
              <a:rPr lang="en-US" b="1" i="1" dirty="0"/>
            </a:br>
            <a:r>
              <a:rPr lang="en-US" b="1" i="1" dirty="0"/>
              <a:t>Studying Racism by Naming the Unnamed </a:t>
            </a:r>
            <a:br>
              <a:rPr lang="en-US" dirty="0"/>
            </a:br>
            <a:r>
              <a:rPr lang="en-US" sz="2200" dirty="0"/>
              <a:t>With Dr. </a:t>
            </a:r>
            <a:r>
              <a:rPr lang="en-US" sz="2200" dirty="0" err="1"/>
              <a:t>Ninochka</a:t>
            </a:r>
            <a:r>
              <a:rPr lang="en-US" sz="2200" dirty="0"/>
              <a:t> “Nosh” McTaggart</a:t>
            </a:r>
            <a:br>
              <a:rPr lang="en-US" sz="2200" dirty="0"/>
            </a:br>
            <a:r>
              <a:rPr lang="en-US" sz="2200" dirty="0"/>
              <a:t>Forthcoming, 2019, </a:t>
            </a:r>
            <a:r>
              <a:rPr lang="en-US" sz="2200" dirty="0" err="1"/>
              <a:t>Cognella</a:t>
            </a:r>
            <a:r>
              <a:rPr lang="en-US" sz="2200" dirty="0"/>
              <a:t> Press</a:t>
            </a:r>
            <a:br>
              <a:rPr lang="en-US" dirty="0"/>
            </a:br>
            <a:endParaRPr lang="en-US" dirty="0"/>
          </a:p>
        </p:txBody>
      </p:sp>
      <p:sp>
        <p:nvSpPr>
          <p:cNvPr id="3" name="Content Placeholder 2"/>
          <p:cNvSpPr>
            <a:spLocks noGrp="1"/>
          </p:cNvSpPr>
          <p:nvPr>
            <p:ph idx="1"/>
          </p:nvPr>
        </p:nvSpPr>
        <p:spPr>
          <a:xfrm>
            <a:off x="1896433" y="2691685"/>
            <a:ext cx="6874079" cy="3564738"/>
          </a:xfrm>
        </p:spPr>
        <p:txBody>
          <a:bodyPr>
            <a:normAutofit fontScale="77500" lnSpcReduction="20000"/>
          </a:bodyPr>
          <a:lstStyle/>
          <a:p>
            <a:r>
              <a:rPr lang="en-US" dirty="0"/>
              <a:t>Chapter 1: Race: What Is It? Who Decides?</a:t>
            </a:r>
          </a:p>
          <a:p>
            <a:r>
              <a:rPr lang="en-US" dirty="0"/>
              <a:t>Chapter 2: Prejudice, Discrimination &amp; Racism</a:t>
            </a:r>
          </a:p>
          <a:p>
            <a:r>
              <a:rPr lang="en-US" dirty="0"/>
              <a:t>Chapter 3: The </a:t>
            </a:r>
            <a:r>
              <a:rPr lang="en-US" dirty="0" err="1"/>
              <a:t>Microaggression</a:t>
            </a:r>
            <a:r>
              <a:rPr lang="en-US" dirty="0"/>
              <a:t>-to-Institutional Racism Pipeline: </a:t>
            </a:r>
          </a:p>
          <a:p>
            <a:pPr marL="0" indent="0">
              <a:buNone/>
            </a:pPr>
            <a:r>
              <a:rPr lang="en-US" dirty="0"/>
              <a:t>			Racism Across Several Key Social Institutions </a:t>
            </a:r>
          </a:p>
          <a:p>
            <a:pPr algn="ctr"/>
            <a:r>
              <a:rPr lang="en-US" dirty="0"/>
              <a:t>Economy</a:t>
            </a:r>
          </a:p>
          <a:p>
            <a:pPr algn="ctr"/>
            <a:r>
              <a:rPr lang="en-US" dirty="0"/>
              <a:t>Education</a:t>
            </a:r>
          </a:p>
          <a:p>
            <a:pPr algn="ctr"/>
            <a:r>
              <a:rPr lang="en-US" dirty="0"/>
              <a:t>Criminal Justice</a:t>
            </a:r>
          </a:p>
          <a:p>
            <a:r>
              <a:rPr lang="en-US" dirty="0"/>
              <a:t>Chapter 4: </a:t>
            </a:r>
            <a:r>
              <a:rPr lang="en-US" b="1" dirty="0">
                <a:solidFill>
                  <a:schemeClr val="accent1">
                    <a:lumMod val="75000"/>
                  </a:schemeClr>
                </a:solidFill>
              </a:rPr>
              <a:t>Culture and Media Representation</a:t>
            </a:r>
          </a:p>
          <a:p>
            <a:r>
              <a:rPr lang="en-US" dirty="0"/>
              <a:t>Chapter 5: Antiracism/Breaking the Concrete Ceiling</a:t>
            </a:r>
          </a:p>
          <a:p>
            <a:endParaRPr lang="en-US" dirty="0"/>
          </a:p>
        </p:txBody>
      </p:sp>
      <p:pic>
        <p:nvPicPr>
          <p:cNvPr id="4" name="Picture 3"/>
          <p:cNvPicPr>
            <a:picLocks noChangeAspect="1"/>
          </p:cNvPicPr>
          <p:nvPr/>
        </p:nvPicPr>
        <p:blipFill>
          <a:blip r:embed="rId2"/>
          <a:stretch>
            <a:fillRect/>
          </a:stretch>
        </p:blipFill>
        <p:spPr>
          <a:xfrm>
            <a:off x="9569003" y="425003"/>
            <a:ext cx="2228045" cy="1913867"/>
          </a:xfrm>
          <a:prstGeom prst="rect">
            <a:avLst/>
          </a:prstGeom>
        </p:spPr>
      </p:pic>
      <p:pic>
        <p:nvPicPr>
          <p:cNvPr id="5" name="Picture 4"/>
          <p:cNvPicPr>
            <a:picLocks noChangeAspect="1"/>
          </p:cNvPicPr>
          <p:nvPr/>
        </p:nvPicPr>
        <p:blipFill>
          <a:blip r:embed="rId3"/>
          <a:stretch>
            <a:fillRect/>
          </a:stretch>
        </p:blipFill>
        <p:spPr>
          <a:xfrm>
            <a:off x="7778839" y="2691685"/>
            <a:ext cx="4735962" cy="2215346"/>
          </a:xfrm>
          <a:prstGeom prst="rect">
            <a:avLst/>
          </a:prstGeom>
        </p:spPr>
      </p:pic>
      <p:sp>
        <p:nvSpPr>
          <p:cNvPr id="6" name="TextBox 5"/>
          <p:cNvSpPr txBox="1"/>
          <p:nvPr/>
        </p:nvSpPr>
        <p:spPr>
          <a:xfrm>
            <a:off x="7946265" y="5095782"/>
            <a:ext cx="3425779" cy="1323439"/>
          </a:xfrm>
          <a:prstGeom prst="rect">
            <a:avLst/>
          </a:prstGeom>
          <a:noFill/>
        </p:spPr>
        <p:txBody>
          <a:bodyPr wrap="square" rtlCol="0">
            <a:spAutoFit/>
          </a:bodyPr>
          <a:lstStyle/>
          <a:p>
            <a:r>
              <a:rPr lang="en-US" sz="2000" b="1" i="1" dirty="0">
                <a:solidFill>
                  <a:schemeClr val="accent1">
                    <a:lumMod val="75000"/>
                  </a:schemeClr>
                </a:solidFill>
              </a:rPr>
              <a:t>Moving away from the “prejudice problematic”;</a:t>
            </a:r>
          </a:p>
          <a:p>
            <a:endParaRPr lang="en-US" sz="2000" b="1" i="1" dirty="0">
              <a:solidFill>
                <a:schemeClr val="accent1">
                  <a:lumMod val="75000"/>
                </a:schemeClr>
              </a:solidFill>
            </a:endParaRPr>
          </a:p>
          <a:p>
            <a:r>
              <a:rPr lang="en-US" sz="2000" b="1" i="1" dirty="0">
                <a:solidFill>
                  <a:schemeClr val="accent1">
                    <a:lumMod val="75000"/>
                  </a:schemeClr>
                </a:solidFill>
              </a:rPr>
              <a:t>Beyond bigots &amp; bad apples…</a:t>
            </a:r>
          </a:p>
        </p:txBody>
      </p:sp>
    </p:spTree>
    <p:extLst>
      <p:ext uri="{BB962C8B-B14F-4D97-AF65-F5344CB8AC3E}">
        <p14:creationId xmlns:p14="http://schemas.microsoft.com/office/powerpoint/2010/main" val="228237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0" y="365125"/>
            <a:ext cx="10515600" cy="693737"/>
          </a:xfrm>
        </p:spPr>
        <p:txBody>
          <a:bodyPr>
            <a:normAutofit fontScale="90000"/>
          </a:bodyPr>
          <a:lstStyle/>
          <a:p>
            <a:pPr algn="l"/>
            <a:r>
              <a:rPr lang="en-US" dirty="0"/>
              <a:t>					          						</a:t>
            </a:r>
            <a:r>
              <a:rPr lang="en-US" sz="2400" b="1" dirty="0">
                <a:latin typeface="+mn-lt"/>
              </a:rPr>
              <a:t>Prejudice</a:t>
            </a:r>
            <a:br>
              <a:rPr lang="en-US" sz="2400" dirty="0">
                <a:latin typeface="+mn-lt"/>
              </a:rPr>
            </a:br>
            <a:r>
              <a:rPr lang="en-US" sz="2400" dirty="0">
                <a:latin typeface="+mn-lt"/>
              </a:rPr>
              <a:t>				                      			Yes			       					No</a:t>
            </a:r>
            <a:r>
              <a:rPr lang="en-US" dirty="0"/>
              <a:t>	</a:t>
            </a:r>
          </a:p>
        </p:txBody>
      </p:sp>
      <p:sp>
        <p:nvSpPr>
          <p:cNvPr id="8" name="Content Placeholder 7"/>
          <p:cNvSpPr>
            <a:spLocks noGrp="1"/>
          </p:cNvSpPr>
          <p:nvPr>
            <p:ph sz="quarter" idx="1"/>
          </p:nvPr>
        </p:nvSpPr>
        <p:spPr>
          <a:xfrm>
            <a:off x="3928799" y="1545336"/>
            <a:ext cx="2384738" cy="4681728"/>
          </a:xfrm>
        </p:spPr>
        <p:txBody>
          <a:bodyPr>
            <a:normAutofit/>
          </a:bodyPr>
          <a:lstStyle/>
          <a:p>
            <a:endParaRPr lang="en-US" dirty="0"/>
          </a:p>
          <a:p>
            <a:pPr>
              <a:buNone/>
            </a:pPr>
            <a:r>
              <a:rPr lang="en-US" dirty="0"/>
              <a:t>		Yes</a:t>
            </a:r>
          </a:p>
          <a:p>
            <a:pPr>
              <a:buNone/>
            </a:pPr>
            <a:endParaRPr lang="en-US" dirty="0"/>
          </a:p>
          <a:p>
            <a:pPr>
              <a:buNone/>
            </a:pPr>
            <a:endParaRPr lang="en-US" dirty="0"/>
          </a:p>
          <a:p>
            <a:pPr>
              <a:buNone/>
            </a:pPr>
            <a:r>
              <a:rPr lang="en-US" sz="2200" b="1" dirty="0"/>
              <a:t>Discrimination</a:t>
            </a:r>
          </a:p>
          <a:p>
            <a:pPr>
              <a:buNone/>
            </a:pPr>
            <a:endParaRPr lang="en-US" dirty="0"/>
          </a:p>
          <a:p>
            <a:pPr>
              <a:buNone/>
            </a:pPr>
            <a:endParaRPr lang="en-US" dirty="0"/>
          </a:p>
          <a:p>
            <a:pPr>
              <a:buNone/>
            </a:pPr>
            <a:r>
              <a:rPr lang="en-US" dirty="0"/>
              <a:t>			No</a:t>
            </a:r>
          </a:p>
        </p:txBody>
      </p:sp>
      <p:graphicFrame>
        <p:nvGraphicFramePr>
          <p:cNvPr id="10" name="Content Placeholder 9"/>
          <p:cNvGraphicFramePr>
            <a:graphicFrameLocks noGrp="1"/>
          </p:cNvGraphicFramePr>
          <p:nvPr>
            <p:ph sz="quarter" idx="2"/>
            <p:extLst>
              <p:ext uri="{D42A27DB-BD31-4B8C-83A1-F6EECF244321}">
                <p14:modId xmlns:p14="http://schemas.microsoft.com/office/powerpoint/2010/main" val="315997583"/>
              </p:ext>
            </p:extLst>
          </p:nvPr>
        </p:nvGraphicFramePr>
        <p:xfrm>
          <a:off x="6021553" y="1371600"/>
          <a:ext cx="5867400" cy="502920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2667000">
                <a:tc>
                  <a:txBody>
                    <a:bodyPr/>
                    <a:lstStyle/>
                    <a:p>
                      <a:endParaRPr lang="en-US" dirty="0"/>
                    </a:p>
                    <a:p>
                      <a:endParaRPr lang="en-US" dirty="0">
                        <a:solidFill>
                          <a:schemeClr val="tx1"/>
                        </a:solidFill>
                      </a:endParaRPr>
                    </a:p>
                    <a:p>
                      <a:r>
                        <a:rPr lang="en-US" dirty="0">
                          <a:solidFill>
                            <a:schemeClr val="tx1"/>
                          </a:solidFill>
                        </a:rPr>
                        <a:t>Prejudiced</a:t>
                      </a:r>
                    </a:p>
                    <a:p>
                      <a:r>
                        <a:rPr lang="en-US" dirty="0">
                          <a:solidFill>
                            <a:schemeClr val="tx1"/>
                          </a:solidFill>
                        </a:rPr>
                        <a:t>Discriminator</a:t>
                      </a:r>
                    </a:p>
                    <a:p>
                      <a:endParaRPr lang="en-US" dirty="0">
                        <a:solidFill>
                          <a:schemeClr val="tx1"/>
                        </a:solidFill>
                      </a:endParaRPr>
                    </a:p>
                    <a:p>
                      <a:r>
                        <a:rPr lang="en-US" dirty="0">
                          <a:solidFill>
                            <a:schemeClr val="tx1"/>
                          </a:solidFill>
                        </a:rPr>
                        <a:t>(“All-Weather Bigot”)</a:t>
                      </a:r>
                    </a:p>
                  </a:txBody>
                  <a:tcPr>
                    <a:solidFill>
                      <a:schemeClr val="bg2"/>
                    </a:solidFill>
                  </a:tcPr>
                </a:tc>
                <a:tc>
                  <a:txBody>
                    <a:bodyPr/>
                    <a:lstStyle/>
                    <a:p>
                      <a:endParaRPr lang="en-US" dirty="0"/>
                    </a:p>
                    <a:p>
                      <a:endParaRPr lang="en-US" dirty="0">
                        <a:solidFill>
                          <a:schemeClr val="tx1"/>
                        </a:solidFill>
                      </a:endParaRPr>
                    </a:p>
                    <a:p>
                      <a:r>
                        <a:rPr lang="en-US" dirty="0">
                          <a:solidFill>
                            <a:schemeClr val="bg1"/>
                          </a:solidFill>
                        </a:rPr>
                        <a:t>Unprejudiced</a:t>
                      </a:r>
                    </a:p>
                    <a:p>
                      <a:r>
                        <a:rPr lang="en-US" dirty="0">
                          <a:solidFill>
                            <a:schemeClr val="bg1"/>
                          </a:solidFill>
                        </a:rPr>
                        <a:t>Discriminator</a:t>
                      </a:r>
                    </a:p>
                    <a:p>
                      <a:endParaRPr lang="en-US" dirty="0">
                        <a:solidFill>
                          <a:schemeClr val="bg1"/>
                        </a:solidFill>
                      </a:endParaRPr>
                    </a:p>
                    <a:p>
                      <a:r>
                        <a:rPr lang="en-US" dirty="0">
                          <a:solidFill>
                            <a:schemeClr val="bg1"/>
                          </a:solidFill>
                        </a:rPr>
                        <a:t>(“Fair Weather Liberal”)</a:t>
                      </a:r>
                    </a:p>
                  </a:txBody>
                  <a:tcPr>
                    <a:solidFill>
                      <a:srgbClr val="FFFF00"/>
                    </a:solidFill>
                  </a:tcPr>
                </a:tc>
                <a:extLst>
                  <a:ext uri="{0D108BD9-81ED-4DB2-BD59-A6C34878D82A}">
                    <a16:rowId xmlns:a16="http://schemas.microsoft.com/office/drawing/2014/main" val="10000"/>
                  </a:ext>
                </a:extLst>
              </a:tr>
              <a:tr h="2362200">
                <a:tc>
                  <a:txBody>
                    <a:bodyPr/>
                    <a:lstStyle/>
                    <a:p>
                      <a:r>
                        <a:rPr lang="en-US" b="1" dirty="0"/>
                        <a:t>Prejudiced</a:t>
                      </a:r>
                    </a:p>
                    <a:p>
                      <a:r>
                        <a:rPr lang="en-US" b="1" dirty="0"/>
                        <a:t>Non-discriminator</a:t>
                      </a:r>
                    </a:p>
                    <a:p>
                      <a:endParaRPr lang="en-US" b="1" dirty="0"/>
                    </a:p>
                    <a:p>
                      <a:r>
                        <a:rPr lang="en-US" b="1" dirty="0"/>
                        <a:t>(“Timid Bigot”)</a:t>
                      </a:r>
                    </a:p>
                  </a:txBody>
                  <a:tcPr>
                    <a:solidFill>
                      <a:srgbClr val="FFFF00"/>
                    </a:solidFill>
                  </a:tcPr>
                </a:tc>
                <a:tc>
                  <a:txBody>
                    <a:bodyPr/>
                    <a:lstStyle/>
                    <a:p>
                      <a:r>
                        <a:rPr lang="en-US" b="1" dirty="0">
                          <a:solidFill>
                            <a:schemeClr val="tx1"/>
                          </a:solidFill>
                        </a:rPr>
                        <a:t>Unprejudiced</a:t>
                      </a:r>
                    </a:p>
                    <a:p>
                      <a:r>
                        <a:rPr lang="en-US" b="1" dirty="0">
                          <a:solidFill>
                            <a:schemeClr val="tx1"/>
                          </a:solidFill>
                        </a:rPr>
                        <a:t>Non-Discriminator</a:t>
                      </a:r>
                    </a:p>
                    <a:p>
                      <a:endParaRPr lang="en-US" b="1" dirty="0">
                        <a:solidFill>
                          <a:schemeClr val="tx1"/>
                        </a:solidFill>
                      </a:endParaRPr>
                    </a:p>
                    <a:p>
                      <a:r>
                        <a:rPr lang="en-US" b="1" dirty="0">
                          <a:solidFill>
                            <a:schemeClr val="tx1"/>
                          </a:solidFill>
                        </a:rPr>
                        <a:t>(“All Weather Liberal”)</a:t>
                      </a:r>
                    </a:p>
                  </a:txBody>
                  <a:tcPr>
                    <a:solidFill>
                      <a:schemeClr val="bg2"/>
                    </a:solid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942778" y="2298271"/>
            <a:ext cx="2343955" cy="1693996"/>
          </a:xfrm>
          <a:prstGeom prst="rect">
            <a:avLst/>
          </a:prstGeom>
        </p:spPr>
      </p:pic>
      <p:sp>
        <p:nvSpPr>
          <p:cNvPr id="3" name="TextBox 2"/>
          <p:cNvSpPr txBox="1"/>
          <p:nvPr/>
        </p:nvSpPr>
        <p:spPr>
          <a:xfrm>
            <a:off x="1274946" y="355127"/>
            <a:ext cx="5307705" cy="1323439"/>
          </a:xfrm>
          <a:prstGeom prst="rect">
            <a:avLst/>
          </a:prstGeom>
          <a:noFill/>
        </p:spPr>
        <p:txBody>
          <a:bodyPr wrap="square" rtlCol="0">
            <a:spAutoFit/>
          </a:bodyPr>
          <a:lstStyle/>
          <a:p>
            <a:r>
              <a:rPr lang="en-US" sz="4000" i="1" dirty="0"/>
              <a:t>External Influences </a:t>
            </a:r>
          </a:p>
          <a:p>
            <a:r>
              <a:rPr lang="en-US" sz="4000" i="1" dirty="0"/>
              <a:t>on Individual Behavior</a:t>
            </a:r>
          </a:p>
        </p:txBody>
      </p:sp>
      <p:pic>
        <p:nvPicPr>
          <p:cNvPr id="4" name="Picture 3"/>
          <p:cNvPicPr>
            <a:picLocks noChangeAspect="1"/>
          </p:cNvPicPr>
          <p:nvPr/>
        </p:nvPicPr>
        <p:blipFill>
          <a:blip r:embed="rId4"/>
          <a:stretch>
            <a:fillRect/>
          </a:stretch>
        </p:blipFill>
        <p:spPr>
          <a:xfrm>
            <a:off x="400410" y="4394060"/>
            <a:ext cx="3036071" cy="2213040"/>
          </a:xfrm>
          <a:prstGeom prst="rect">
            <a:avLst/>
          </a:prstGeom>
        </p:spPr>
      </p:pic>
    </p:spTree>
    <p:extLst>
      <p:ext uri="{BB962C8B-B14F-4D97-AF65-F5344CB8AC3E}">
        <p14:creationId xmlns:p14="http://schemas.microsoft.com/office/powerpoint/2010/main" val="410213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03" y="466197"/>
            <a:ext cx="10018713" cy="679361"/>
          </a:xfrm>
        </p:spPr>
        <p:txBody>
          <a:bodyPr>
            <a:normAutofit fontScale="90000"/>
          </a:bodyPr>
          <a:lstStyle/>
          <a:p>
            <a:pPr algn="ctr"/>
            <a:r>
              <a:rPr lang="en-US" dirty="0"/>
              <a:t>Prejudice/Discrimination </a:t>
            </a:r>
            <a:br>
              <a:rPr lang="en-US" dirty="0"/>
            </a:br>
            <a:r>
              <a:rPr lang="en-US" dirty="0"/>
              <a:t>vs. Racism/Sexism</a:t>
            </a:r>
          </a:p>
        </p:txBody>
      </p:sp>
      <p:sp>
        <p:nvSpPr>
          <p:cNvPr id="3" name="Content Placeholder 2"/>
          <p:cNvSpPr>
            <a:spLocks noGrp="1"/>
          </p:cNvSpPr>
          <p:nvPr>
            <p:ph idx="1"/>
          </p:nvPr>
        </p:nvSpPr>
        <p:spPr>
          <a:xfrm>
            <a:off x="1120000" y="3374266"/>
            <a:ext cx="6916417" cy="1687132"/>
          </a:xfrm>
        </p:spPr>
        <p:txBody>
          <a:bodyPr/>
          <a:lstStyle/>
          <a:p>
            <a:pPr marL="0" indent="0" algn="ctr">
              <a:buNone/>
            </a:pPr>
            <a:r>
              <a:rPr lang="en-US" sz="3200" b="1" i="1" dirty="0"/>
              <a:t>system that advantages/privileges </a:t>
            </a:r>
          </a:p>
          <a:p>
            <a:pPr marL="0" indent="0" algn="ctr">
              <a:buNone/>
            </a:pPr>
            <a:r>
              <a:rPr lang="en-US" sz="3200" b="1" i="1" dirty="0"/>
              <a:t>the dominant/majority group in society</a:t>
            </a:r>
          </a:p>
          <a:p>
            <a:pPr marL="0" indent="0">
              <a:buNone/>
            </a:pPr>
            <a:endParaRPr lang="en-US" dirty="0"/>
          </a:p>
        </p:txBody>
      </p:sp>
      <p:pic>
        <p:nvPicPr>
          <p:cNvPr id="5" name="Picture 4"/>
          <p:cNvPicPr>
            <a:picLocks noChangeAspect="1"/>
          </p:cNvPicPr>
          <p:nvPr/>
        </p:nvPicPr>
        <p:blipFill>
          <a:blip r:embed="rId3"/>
          <a:stretch>
            <a:fillRect/>
          </a:stretch>
        </p:blipFill>
        <p:spPr>
          <a:xfrm>
            <a:off x="1491092" y="1855222"/>
            <a:ext cx="2877561" cy="1230586"/>
          </a:xfrm>
          <a:prstGeom prst="rect">
            <a:avLst/>
          </a:prstGeom>
        </p:spPr>
      </p:pic>
      <p:pic>
        <p:nvPicPr>
          <p:cNvPr id="6" name="Picture 5"/>
          <p:cNvPicPr>
            <a:picLocks noChangeAspect="1"/>
          </p:cNvPicPr>
          <p:nvPr/>
        </p:nvPicPr>
        <p:blipFill>
          <a:blip r:embed="rId4"/>
          <a:stretch>
            <a:fillRect/>
          </a:stretch>
        </p:blipFill>
        <p:spPr>
          <a:xfrm>
            <a:off x="4751325" y="1699331"/>
            <a:ext cx="2469094" cy="1448438"/>
          </a:xfrm>
          <a:prstGeom prst="rect">
            <a:avLst/>
          </a:prstGeom>
        </p:spPr>
      </p:pic>
      <p:pic>
        <p:nvPicPr>
          <p:cNvPr id="7" name="Picture 6"/>
          <p:cNvPicPr>
            <a:picLocks noChangeAspect="1"/>
          </p:cNvPicPr>
          <p:nvPr/>
        </p:nvPicPr>
        <p:blipFill>
          <a:blip r:embed="rId5"/>
          <a:stretch>
            <a:fillRect/>
          </a:stretch>
        </p:blipFill>
        <p:spPr>
          <a:xfrm>
            <a:off x="1521141" y="4708578"/>
            <a:ext cx="2619375" cy="1743075"/>
          </a:xfrm>
          <a:prstGeom prst="rect">
            <a:avLst/>
          </a:prstGeom>
        </p:spPr>
      </p:pic>
      <p:pic>
        <p:nvPicPr>
          <p:cNvPr id="8" name="Picture 7"/>
          <p:cNvPicPr>
            <a:picLocks noChangeAspect="1"/>
          </p:cNvPicPr>
          <p:nvPr/>
        </p:nvPicPr>
        <p:blipFill>
          <a:blip r:embed="rId6"/>
          <a:stretch>
            <a:fillRect/>
          </a:stretch>
        </p:blipFill>
        <p:spPr>
          <a:xfrm>
            <a:off x="4751325" y="4708578"/>
            <a:ext cx="2619375" cy="1743075"/>
          </a:xfrm>
          <a:prstGeom prst="rect">
            <a:avLst/>
          </a:prstGeom>
        </p:spPr>
      </p:pic>
      <p:pic>
        <p:nvPicPr>
          <p:cNvPr id="4" name="Picture 3"/>
          <p:cNvPicPr>
            <a:picLocks noChangeAspect="1"/>
          </p:cNvPicPr>
          <p:nvPr/>
        </p:nvPicPr>
        <p:blipFill>
          <a:blip r:embed="rId7"/>
          <a:stretch>
            <a:fillRect/>
          </a:stretch>
        </p:blipFill>
        <p:spPr>
          <a:xfrm>
            <a:off x="7603091" y="367850"/>
            <a:ext cx="4541914" cy="4340728"/>
          </a:xfrm>
          <a:prstGeom prst="rect">
            <a:avLst/>
          </a:prstGeom>
        </p:spPr>
      </p:pic>
      <p:pic>
        <p:nvPicPr>
          <p:cNvPr id="9" name="Picture 8"/>
          <p:cNvPicPr>
            <a:picLocks noChangeAspect="1"/>
          </p:cNvPicPr>
          <p:nvPr/>
        </p:nvPicPr>
        <p:blipFill>
          <a:blip r:embed="rId8"/>
          <a:stretch>
            <a:fillRect/>
          </a:stretch>
        </p:blipFill>
        <p:spPr>
          <a:xfrm>
            <a:off x="7923159" y="4760095"/>
            <a:ext cx="3901778" cy="1871634"/>
          </a:xfrm>
          <a:prstGeom prst="rect">
            <a:avLst/>
          </a:prstGeom>
        </p:spPr>
      </p:pic>
    </p:spTree>
    <p:extLst>
      <p:ext uri="{BB962C8B-B14F-4D97-AF65-F5344CB8AC3E}">
        <p14:creationId xmlns:p14="http://schemas.microsoft.com/office/powerpoint/2010/main" val="66746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59" y="-77678"/>
            <a:ext cx="10515600" cy="1076277"/>
          </a:xfrm>
        </p:spPr>
        <p:txBody>
          <a:bodyPr/>
          <a:lstStyle/>
          <a:p>
            <a:r>
              <a:rPr lang="en-US" dirty="0">
                <a:solidFill>
                  <a:schemeClr val="accent1">
                    <a:lumMod val="75000"/>
                  </a:schemeClr>
                </a:solidFill>
              </a:rPr>
              <a:t>White/Male Privilege Examples</a:t>
            </a:r>
          </a:p>
        </p:txBody>
      </p:sp>
      <p:sp>
        <p:nvSpPr>
          <p:cNvPr id="3" name="Text Placeholder 2"/>
          <p:cNvSpPr>
            <a:spLocks noGrp="1"/>
          </p:cNvSpPr>
          <p:nvPr>
            <p:ph type="body" idx="1"/>
          </p:nvPr>
        </p:nvSpPr>
        <p:spPr>
          <a:xfrm>
            <a:off x="1471143" y="604228"/>
            <a:ext cx="2946866" cy="472627"/>
          </a:xfrm>
        </p:spPr>
        <p:txBody>
          <a:bodyPr/>
          <a:lstStyle/>
          <a:p>
            <a:r>
              <a:rPr lang="en-US" dirty="0"/>
              <a:t>Sports</a:t>
            </a:r>
          </a:p>
        </p:txBody>
      </p:sp>
      <p:sp>
        <p:nvSpPr>
          <p:cNvPr id="4" name="Text Placeholder 3"/>
          <p:cNvSpPr>
            <a:spLocks noGrp="1"/>
          </p:cNvSpPr>
          <p:nvPr>
            <p:ph type="body" sz="half" idx="15"/>
          </p:nvPr>
        </p:nvSpPr>
        <p:spPr>
          <a:xfrm>
            <a:off x="1476582" y="1171248"/>
            <a:ext cx="3472058" cy="4087808"/>
          </a:xfrm>
        </p:spPr>
        <p:txBody>
          <a:bodyPr>
            <a:normAutofit lnSpcReduction="10000"/>
          </a:bodyPr>
          <a:lstStyle/>
          <a:p>
            <a:r>
              <a:rPr lang="en-US" b="1" u="sng" dirty="0"/>
              <a:t>2017 NFL:  </a:t>
            </a:r>
          </a:p>
          <a:p>
            <a:r>
              <a:rPr lang="en-US" dirty="0"/>
              <a:t>Players are 70% Black. Of 32 teams:</a:t>
            </a:r>
          </a:p>
          <a:p>
            <a:r>
              <a:rPr lang="en-US" dirty="0"/>
              <a:t>Black owners = 0</a:t>
            </a:r>
          </a:p>
          <a:p>
            <a:r>
              <a:rPr lang="en-US" dirty="0"/>
              <a:t>Black head coaches = 7 (22%)</a:t>
            </a:r>
          </a:p>
          <a:p>
            <a:r>
              <a:rPr lang="en-US" dirty="0"/>
              <a:t>CEO/Presidents women OR people of color = 0</a:t>
            </a:r>
          </a:p>
          <a:p>
            <a:r>
              <a:rPr lang="en-US" dirty="0"/>
              <a:t>Black quarterbacks = 8  (25%)</a:t>
            </a:r>
          </a:p>
          <a:p>
            <a:r>
              <a:rPr lang="en-US" b="1" u="sng" dirty="0"/>
              <a:t>2017 NBA:</a:t>
            </a:r>
          </a:p>
          <a:p>
            <a:r>
              <a:rPr lang="en-US" dirty="0"/>
              <a:t>Players are  74.4% black. Of 32 teams:</a:t>
            </a:r>
          </a:p>
          <a:p>
            <a:r>
              <a:rPr lang="en-US" dirty="0"/>
              <a:t>Black owners = 1 </a:t>
            </a:r>
          </a:p>
          <a:p>
            <a:r>
              <a:rPr lang="en-US" dirty="0"/>
              <a:t>Other nonwhite owners = 2</a:t>
            </a:r>
          </a:p>
          <a:p>
            <a:r>
              <a:rPr lang="en-US" dirty="0"/>
              <a:t>CEO/President (Black = 4; Women = 6)</a:t>
            </a:r>
          </a:p>
          <a:p>
            <a:r>
              <a:rPr lang="en-US" dirty="0"/>
              <a:t>Black head coaches = 6  (19%)</a:t>
            </a:r>
          </a:p>
          <a:p>
            <a:endParaRPr lang="en-US" dirty="0"/>
          </a:p>
          <a:p>
            <a:endParaRPr lang="en-US" dirty="0"/>
          </a:p>
          <a:p>
            <a:endParaRPr lang="en-US" dirty="0"/>
          </a:p>
        </p:txBody>
      </p:sp>
      <p:sp>
        <p:nvSpPr>
          <p:cNvPr id="5" name="Text Placeholder 4"/>
          <p:cNvSpPr>
            <a:spLocks noGrp="1"/>
          </p:cNvSpPr>
          <p:nvPr>
            <p:ph type="body" sz="quarter" idx="3"/>
          </p:nvPr>
        </p:nvSpPr>
        <p:spPr>
          <a:xfrm>
            <a:off x="4868128" y="1150024"/>
            <a:ext cx="2936241" cy="434769"/>
          </a:xfrm>
        </p:spPr>
        <p:txBody>
          <a:bodyPr/>
          <a:lstStyle/>
          <a:p>
            <a:r>
              <a:rPr lang="en-US" dirty="0"/>
              <a:t>Music</a:t>
            </a:r>
          </a:p>
        </p:txBody>
      </p:sp>
      <p:sp>
        <p:nvSpPr>
          <p:cNvPr id="6" name="Text Placeholder 5"/>
          <p:cNvSpPr>
            <a:spLocks noGrp="1"/>
          </p:cNvSpPr>
          <p:nvPr>
            <p:ph type="body" sz="half" idx="16"/>
          </p:nvPr>
        </p:nvSpPr>
        <p:spPr>
          <a:xfrm>
            <a:off x="5093873" y="1755869"/>
            <a:ext cx="2946794" cy="3774732"/>
          </a:xfrm>
        </p:spPr>
        <p:txBody>
          <a:bodyPr/>
          <a:lstStyle/>
          <a:p>
            <a:r>
              <a:rPr lang="en-US" dirty="0"/>
              <a:t>-Only 3 Black women have ever won Grammy for album of the year</a:t>
            </a:r>
          </a:p>
          <a:p>
            <a:pPr marL="285750" indent="-285750">
              <a:buFontTx/>
              <a:buChar char="-"/>
            </a:pPr>
            <a:r>
              <a:rPr lang="en-US" dirty="0"/>
              <a:t>Women have only been 9.3% of all Grammy nominations in past five years</a:t>
            </a:r>
          </a:p>
          <a:p>
            <a:pPr marL="285750" indent="-285750">
              <a:buFontTx/>
              <a:buChar char="-"/>
            </a:pPr>
            <a:r>
              <a:rPr lang="en-US" dirty="0"/>
              <a:t>In the past three decades, only 7 out of 30 acts that have won album of the year were black</a:t>
            </a:r>
          </a:p>
          <a:p>
            <a:pPr marL="285750" indent="-285750">
              <a:buFontTx/>
              <a:buChar char="-"/>
            </a:pPr>
            <a:r>
              <a:rPr lang="en-US" dirty="0"/>
              <a:t>Women make up only 30% of senior executive roles despite making up more than half of entry-level positions</a:t>
            </a:r>
          </a:p>
        </p:txBody>
      </p:sp>
      <p:sp>
        <p:nvSpPr>
          <p:cNvPr id="7" name="Text Placeholder 6"/>
          <p:cNvSpPr>
            <a:spLocks noGrp="1"/>
          </p:cNvSpPr>
          <p:nvPr>
            <p:ph type="body" sz="quarter" idx="13"/>
          </p:nvPr>
        </p:nvSpPr>
        <p:spPr>
          <a:xfrm>
            <a:off x="8339430" y="913113"/>
            <a:ext cx="2932113" cy="576262"/>
          </a:xfrm>
        </p:spPr>
        <p:txBody>
          <a:bodyPr/>
          <a:lstStyle/>
          <a:p>
            <a:r>
              <a:rPr lang="en-US" dirty="0"/>
              <a:t>Film/TV</a:t>
            </a:r>
          </a:p>
        </p:txBody>
      </p:sp>
      <p:sp>
        <p:nvSpPr>
          <p:cNvPr id="8" name="Text Placeholder 7"/>
          <p:cNvSpPr>
            <a:spLocks noGrp="1"/>
          </p:cNvSpPr>
          <p:nvPr>
            <p:ph type="body" sz="half" idx="17"/>
          </p:nvPr>
        </p:nvSpPr>
        <p:spPr>
          <a:xfrm>
            <a:off x="8381064" y="1604136"/>
            <a:ext cx="3396088" cy="3850946"/>
          </a:xfrm>
        </p:spPr>
        <p:txBody>
          <a:bodyPr>
            <a:normAutofit fontScale="85000" lnSpcReduction="10000"/>
          </a:bodyPr>
          <a:lstStyle/>
          <a:p>
            <a:r>
              <a:rPr lang="en-US" dirty="0"/>
              <a:t>-Women accounted for just 17 percent of all the directors, executive producers, producers, writers, cinematographers, and editors who worked on the top-grossing 250 domestic films of 2016.17</a:t>
            </a:r>
          </a:p>
          <a:p>
            <a:r>
              <a:rPr lang="en-US" dirty="0"/>
              <a:t>-Women were just 26 percent of all off-screen talent on broadcast networks, cable, and streaming programs during the 2015-16 season.</a:t>
            </a:r>
          </a:p>
          <a:p>
            <a:r>
              <a:rPr lang="en-US" dirty="0"/>
              <a:t>-Only 5 Black men have ever been Oscar nominated for Best Director (no Black women); none have won.</a:t>
            </a:r>
          </a:p>
          <a:p>
            <a:r>
              <a:rPr lang="en-US" dirty="0"/>
              <a:t>-Only 1 woman has ever won  an Oscar for Best Director</a:t>
            </a:r>
          </a:p>
          <a:p>
            <a:r>
              <a:rPr lang="en-US" dirty="0"/>
              <a:t>-Among top paid film actors, women get 30 cents to a man’s dollar. There is a $42 million gap between the highest paid actor &amp; the highest paid actress.</a:t>
            </a:r>
          </a:p>
          <a:p>
            <a:r>
              <a:rPr lang="en-US" dirty="0"/>
              <a:t>-On the top-paid list (of 20), there are no women of color, 1 black man, 1 Asian man &amp; 2 multiracial. </a:t>
            </a:r>
          </a:p>
          <a:p>
            <a:endParaRPr lang="en-US" dirty="0"/>
          </a:p>
        </p:txBody>
      </p:sp>
      <p:sp>
        <p:nvSpPr>
          <p:cNvPr id="10" name="TextBox 9"/>
          <p:cNvSpPr txBox="1"/>
          <p:nvPr/>
        </p:nvSpPr>
        <p:spPr>
          <a:xfrm>
            <a:off x="1331349" y="5257562"/>
            <a:ext cx="10787799" cy="1600438"/>
          </a:xfrm>
          <a:prstGeom prst="rect">
            <a:avLst/>
          </a:prstGeom>
          <a:noFill/>
        </p:spPr>
        <p:txBody>
          <a:bodyPr wrap="square" rtlCol="0">
            <a:spAutoFit/>
          </a:bodyPr>
          <a:lstStyle/>
          <a:p>
            <a:r>
              <a:rPr lang="en-US" sz="1400" dirty="0"/>
              <a:t>Sources: </a:t>
            </a:r>
            <a:r>
              <a:rPr lang="en-US" sz="1400" dirty="0" err="1"/>
              <a:t>Lapchick</a:t>
            </a:r>
            <a:r>
              <a:rPr lang="en-US" sz="1400" dirty="0"/>
              <a:t>, Richard. 2017. “The 2017 Racial &amp; Gender Report Card: NFL” and “The 2017 Racial &amp; Gender Report Card: NBA” </a:t>
            </a:r>
            <a:r>
              <a:rPr lang="en-US" sz="1400" dirty="0">
                <a:hlinkClick r:id="rId2"/>
              </a:rPr>
              <a:t>http://www.tidesport.org/reports.html</a:t>
            </a:r>
            <a:r>
              <a:rPr lang="en-US" sz="1400" dirty="0"/>
              <a:t> ; </a:t>
            </a:r>
            <a:r>
              <a:rPr lang="en-US" sz="1400" dirty="0" err="1"/>
              <a:t>Vilanova</a:t>
            </a:r>
            <a:r>
              <a:rPr lang="en-US" sz="1400" dirty="0"/>
              <a:t>, John. 2017. “</a:t>
            </a:r>
            <a:r>
              <a:rPr lang="en-US" sz="1400" dirty="0" err="1"/>
              <a:t>Beyonce’s</a:t>
            </a:r>
            <a:r>
              <a:rPr lang="en-US" sz="1400" dirty="0"/>
              <a:t> Grammy Snub &amp; The Glass Ceiling on Black Art.” </a:t>
            </a:r>
            <a:r>
              <a:rPr lang="en-US" sz="1400" i="1" dirty="0"/>
              <a:t>LA Times</a:t>
            </a:r>
            <a:r>
              <a:rPr lang="en-US" sz="1400" dirty="0"/>
              <a:t> (February 13); Johnston, Maura. 2018. “What Do the Grammys Have Against Women?” </a:t>
            </a:r>
            <a:r>
              <a:rPr lang="en-US" sz="1400" i="1" dirty="0"/>
              <a:t>Rolling Stone</a:t>
            </a:r>
            <a:r>
              <a:rPr lang="en-US" sz="1400" dirty="0"/>
              <a:t> (January 29); </a:t>
            </a:r>
            <a:r>
              <a:rPr lang="en-US" sz="1400" dirty="0" err="1"/>
              <a:t>Gibsone</a:t>
            </a:r>
            <a:r>
              <a:rPr lang="en-US" sz="1400" dirty="0"/>
              <a:t>, Harriet. 2017. “Pop’s glass ceiling: why new female stars can’t break through.” </a:t>
            </a:r>
            <a:r>
              <a:rPr lang="en-US" sz="1400" i="1" dirty="0"/>
              <a:t>The Guardian </a:t>
            </a:r>
            <a:r>
              <a:rPr lang="en-US" sz="1400" dirty="0"/>
              <a:t>(July 21); Allen, Matthew. 2018. “Should Black Artists Care About the Grammys?” </a:t>
            </a:r>
            <a:r>
              <a:rPr lang="en-US" sz="1400" i="1" dirty="0"/>
              <a:t>The Root</a:t>
            </a:r>
            <a:r>
              <a:rPr lang="en-US" sz="1400" dirty="0"/>
              <a:t> (January 30).; Warner &amp; Corley 2017 (ibid); Elkins, Kathleen. 2017. “The 20 highest-paid actors in the world include 2 </a:t>
            </a:r>
            <a:r>
              <a:rPr lang="en-US" sz="1400" dirty="0" err="1"/>
              <a:t>Ryans</a:t>
            </a:r>
            <a:r>
              <a:rPr lang="en-US" sz="1400" dirty="0"/>
              <a:t>, 2 Toms and only 3 women.” </a:t>
            </a:r>
            <a:r>
              <a:rPr lang="en-US" sz="1400" i="1" dirty="0"/>
              <a:t>CNBC</a:t>
            </a:r>
            <a:r>
              <a:rPr lang="en-US" sz="1400" dirty="0"/>
              <a:t> (December 7). Hill, Libby. 2018. “Jordan Peele joins elite class of black men nominated for director — and could make history.” </a:t>
            </a:r>
            <a:r>
              <a:rPr lang="en-US" sz="1400" i="1" dirty="0"/>
              <a:t>LA Times</a:t>
            </a:r>
            <a:r>
              <a:rPr lang="en-US" sz="1400" dirty="0"/>
              <a:t> (January 23).</a:t>
            </a:r>
          </a:p>
        </p:txBody>
      </p:sp>
      <p:pic>
        <p:nvPicPr>
          <p:cNvPr id="11" name="Picture 10"/>
          <p:cNvPicPr>
            <a:picLocks noChangeAspect="1"/>
          </p:cNvPicPr>
          <p:nvPr/>
        </p:nvPicPr>
        <p:blipFill>
          <a:blip r:embed="rId3"/>
          <a:stretch>
            <a:fillRect/>
          </a:stretch>
        </p:blipFill>
        <p:spPr>
          <a:xfrm>
            <a:off x="285620" y="1470974"/>
            <a:ext cx="1008053" cy="689464"/>
          </a:xfrm>
          <a:prstGeom prst="rect">
            <a:avLst/>
          </a:prstGeom>
        </p:spPr>
      </p:pic>
      <p:pic>
        <p:nvPicPr>
          <p:cNvPr id="12" name="Picture 11"/>
          <p:cNvPicPr>
            <a:picLocks noChangeAspect="1"/>
          </p:cNvPicPr>
          <p:nvPr/>
        </p:nvPicPr>
        <p:blipFill>
          <a:blip r:embed="rId4"/>
          <a:stretch>
            <a:fillRect/>
          </a:stretch>
        </p:blipFill>
        <p:spPr>
          <a:xfrm>
            <a:off x="304192" y="2492290"/>
            <a:ext cx="899845" cy="788614"/>
          </a:xfrm>
          <a:prstGeom prst="rect">
            <a:avLst/>
          </a:prstGeom>
        </p:spPr>
      </p:pic>
      <p:pic>
        <p:nvPicPr>
          <p:cNvPr id="13" name="Picture 12"/>
          <p:cNvPicPr>
            <a:picLocks noChangeAspect="1"/>
          </p:cNvPicPr>
          <p:nvPr/>
        </p:nvPicPr>
        <p:blipFill>
          <a:blip r:embed="rId5"/>
          <a:stretch>
            <a:fillRect/>
          </a:stretch>
        </p:blipFill>
        <p:spPr>
          <a:xfrm>
            <a:off x="6238305" y="889703"/>
            <a:ext cx="805294" cy="926003"/>
          </a:xfrm>
          <a:prstGeom prst="rect">
            <a:avLst/>
          </a:prstGeom>
        </p:spPr>
      </p:pic>
      <p:pic>
        <p:nvPicPr>
          <p:cNvPr id="14" name="Picture 13"/>
          <p:cNvPicPr>
            <a:picLocks noChangeAspect="1"/>
          </p:cNvPicPr>
          <p:nvPr/>
        </p:nvPicPr>
        <p:blipFill>
          <a:blip r:embed="rId6"/>
          <a:stretch>
            <a:fillRect/>
          </a:stretch>
        </p:blipFill>
        <p:spPr>
          <a:xfrm>
            <a:off x="7152196" y="939936"/>
            <a:ext cx="1083564" cy="778165"/>
          </a:xfrm>
          <a:prstGeom prst="rect">
            <a:avLst/>
          </a:prstGeom>
        </p:spPr>
      </p:pic>
      <p:pic>
        <p:nvPicPr>
          <p:cNvPr id="15" name="Picture 14"/>
          <p:cNvPicPr>
            <a:picLocks noChangeAspect="1"/>
          </p:cNvPicPr>
          <p:nvPr/>
        </p:nvPicPr>
        <p:blipFill>
          <a:blip r:embed="rId7"/>
          <a:stretch>
            <a:fillRect/>
          </a:stretch>
        </p:blipFill>
        <p:spPr>
          <a:xfrm>
            <a:off x="9677065" y="325658"/>
            <a:ext cx="519195" cy="1174911"/>
          </a:xfrm>
          <a:prstGeom prst="rect">
            <a:avLst/>
          </a:prstGeom>
        </p:spPr>
      </p:pic>
      <p:pic>
        <p:nvPicPr>
          <p:cNvPr id="16" name="Picture 15"/>
          <p:cNvPicPr>
            <a:picLocks noChangeAspect="1"/>
          </p:cNvPicPr>
          <p:nvPr/>
        </p:nvPicPr>
        <p:blipFill>
          <a:blip r:embed="rId8"/>
          <a:stretch>
            <a:fillRect/>
          </a:stretch>
        </p:blipFill>
        <p:spPr>
          <a:xfrm>
            <a:off x="10448240" y="386366"/>
            <a:ext cx="1468879" cy="1114203"/>
          </a:xfrm>
          <a:prstGeom prst="rect">
            <a:avLst/>
          </a:prstGeom>
        </p:spPr>
      </p:pic>
      <p:pic>
        <p:nvPicPr>
          <p:cNvPr id="18" name="Picture 17"/>
          <p:cNvPicPr>
            <a:picLocks noChangeAspect="1"/>
          </p:cNvPicPr>
          <p:nvPr/>
        </p:nvPicPr>
        <p:blipFill>
          <a:blip r:embed="rId9"/>
          <a:stretch>
            <a:fillRect/>
          </a:stretch>
        </p:blipFill>
        <p:spPr>
          <a:xfrm>
            <a:off x="178014" y="3670439"/>
            <a:ext cx="1153335" cy="1735242"/>
          </a:xfrm>
          <a:prstGeom prst="rect">
            <a:avLst/>
          </a:prstGeom>
        </p:spPr>
      </p:pic>
    </p:spTree>
    <p:extLst>
      <p:ext uri="{BB962C8B-B14F-4D97-AF65-F5344CB8AC3E}">
        <p14:creationId xmlns:p14="http://schemas.microsoft.com/office/powerpoint/2010/main" val="405471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87" y="73026"/>
            <a:ext cx="10018713" cy="1752599"/>
          </a:xfrm>
        </p:spPr>
        <p:txBody>
          <a:bodyPr>
            <a:normAutofit/>
          </a:bodyPr>
          <a:lstStyle/>
          <a:p>
            <a:r>
              <a:rPr lang="en-US" dirty="0"/>
              <a:t>Prejudice points fingers at “bias”; </a:t>
            </a:r>
            <a:br>
              <a:rPr lang="en-US" dirty="0"/>
            </a:br>
            <a:r>
              <a:rPr lang="en-US" dirty="0"/>
              <a:t>Racism widens our lens to the “unintentional”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8146921"/>
              </p:ext>
            </p:extLst>
          </p:nvPr>
        </p:nvGraphicFramePr>
        <p:xfrm>
          <a:off x="1712891" y="1825625"/>
          <a:ext cx="9795456" cy="3387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957571" y="5460642"/>
            <a:ext cx="5306096" cy="1015663"/>
          </a:xfrm>
          <a:prstGeom prst="rect">
            <a:avLst/>
          </a:prstGeom>
          <a:noFill/>
        </p:spPr>
        <p:txBody>
          <a:bodyPr wrap="square" rtlCol="0">
            <a:spAutoFit/>
          </a:bodyPr>
          <a:lstStyle/>
          <a:p>
            <a:pPr algn="ctr"/>
            <a:r>
              <a:rPr lang="en-US" sz="2000" b="1" i="1" dirty="0">
                <a:solidFill>
                  <a:schemeClr val="accent1">
                    <a:lumMod val="75000"/>
                  </a:schemeClr>
                </a:solidFill>
              </a:rPr>
              <a:t>Key Terms:</a:t>
            </a:r>
          </a:p>
          <a:p>
            <a:pPr algn="ctr"/>
            <a:r>
              <a:rPr lang="en-US" sz="2000" b="1" i="1" dirty="0">
                <a:solidFill>
                  <a:schemeClr val="accent1">
                    <a:lumMod val="75000"/>
                  </a:schemeClr>
                </a:solidFill>
              </a:rPr>
              <a:t>Opportunity Hoarding</a:t>
            </a:r>
          </a:p>
          <a:p>
            <a:pPr algn="ctr"/>
            <a:r>
              <a:rPr lang="en-US" sz="2000" b="1" i="1" dirty="0">
                <a:solidFill>
                  <a:schemeClr val="accent1">
                    <a:lumMod val="75000"/>
                  </a:schemeClr>
                </a:solidFill>
              </a:rPr>
              <a:t>Homosocial Reproduction</a:t>
            </a:r>
          </a:p>
        </p:txBody>
      </p:sp>
    </p:spTree>
    <p:extLst>
      <p:ext uri="{BB962C8B-B14F-4D97-AF65-F5344CB8AC3E}">
        <p14:creationId xmlns:p14="http://schemas.microsoft.com/office/powerpoint/2010/main" val="254242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358" y="102752"/>
            <a:ext cx="10018713" cy="1752599"/>
          </a:xfrm>
        </p:spPr>
        <p:txBody>
          <a:bodyPr/>
          <a:lstStyle/>
          <a:p>
            <a:pPr algn="ctr"/>
            <a:r>
              <a:rPr lang="en-US" dirty="0"/>
              <a:t>Effect/End Outcome is the Same!</a:t>
            </a:r>
          </a:p>
        </p:txBody>
      </p:sp>
      <p:sp>
        <p:nvSpPr>
          <p:cNvPr id="6" name="Text Placeholder 5"/>
          <p:cNvSpPr>
            <a:spLocks noGrp="1"/>
          </p:cNvSpPr>
          <p:nvPr>
            <p:ph type="body" idx="1"/>
          </p:nvPr>
        </p:nvSpPr>
        <p:spPr>
          <a:xfrm>
            <a:off x="1072372" y="1278732"/>
            <a:ext cx="5025216" cy="823912"/>
          </a:xfrm>
        </p:spPr>
        <p:txBody>
          <a:bodyPr/>
          <a:lstStyle/>
          <a:p>
            <a:pPr algn="ctr"/>
            <a:r>
              <a:rPr lang="en-US" dirty="0"/>
              <a:t>“Donald”</a:t>
            </a:r>
          </a:p>
        </p:txBody>
      </p:sp>
      <p:sp>
        <p:nvSpPr>
          <p:cNvPr id="4" name="Content Placeholder 3"/>
          <p:cNvSpPr>
            <a:spLocks noGrp="1"/>
          </p:cNvSpPr>
          <p:nvPr>
            <p:ph sz="half" idx="2"/>
          </p:nvPr>
        </p:nvSpPr>
        <p:spPr>
          <a:xfrm>
            <a:off x="1072372" y="2094009"/>
            <a:ext cx="5025216" cy="3684588"/>
          </a:xfrm>
        </p:spPr>
        <p:txBody>
          <a:bodyPr>
            <a:normAutofit/>
          </a:bodyPr>
          <a:lstStyle/>
          <a:p>
            <a:endParaRPr lang="en-US" dirty="0"/>
          </a:p>
          <a:p>
            <a:r>
              <a:rPr lang="en-US" dirty="0"/>
              <a:t>Family and friendship network is all-white</a:t>
            </a:r>
          </a:p>
          <a:p>
            <a:r>
              <a:rPr lang="en-US" dirty="0"/>
              <a:t>Interests &amp; activities in racially segregated environments (e.g., golf, private country clubs)</a:t>
            </a:r>
          </a:p>
          <a:p>
            <a:r>
              <a:rPr lang="en-US" dirty="0"/>
              <a:t>Has been caught saying racist &amp; sexually derogatory remarks</a:t>
            </a:r>
          </a:p>
          <a:p>
            <a:r>
              <a:rPr lang="en-US" dirty="0"/>
              <a:t>New TV show uses all the white male writers, directors &amp; producers he’s worked with before because he’s familiar with them</a:t>
            </a:r>
          </a:p>
        </p:txBody>
      </p:sp>
      <p:sp>
        <p:nvSpPr>
          <p:cNvPr id="7" name="Text Placeholder 6"/>
          <p:cNvSpPr>
            <a:spLocks noGrp="1"/>
          </p:cNvSpPr>
          <p:nvPr>
            <p:ph type="body" sz="quarter" idx="3"/>
          </p:nvPr>
        </p:nvSpPr>
        <p:spPr>
          <a:xfrm>
            <a:off x="6319840" y="1278732"/>
            <a:ext cx="5035548" cy="823912"/>
          </a:xfrm>
        </p:spPr>
        <p:txBody>
          <a:bodyPr/>
          <a:lstStyle/>
          <a:p>
            <a:pPr algn="ctr"/>
            <a:r>
              <a:rPr lang="en-US" dirty="0"/>
              <a:t>“Harvey”</a:t>
            </a:r>
          </a:p>
        </p:txBody>
      </p:sp>
      <p:sp>
        <p:nvSpPr>
          <p:cNvPr id="5" name="Content Placeholder 4"/>
          <p:cNvSpPr>
            <a:spLocks noGrp="1"/>
          </p:cNvSpPr>
          <p:nvPr>
            <p:ph sz="quarter" idx="4"/>
          </p:nvPr>
        </p:nvSpPr>
        <p:spPr>
          <a:xfrm>
            <a:off x="6319840" y="2341302"/>
            <a:ext cx="5035548" cy="3684588"/>
          </a:xfrm>
        </p:spPr>
        <p:txBody>
          <a:bodyPr>
            <a:normAutofit/>
          </a:bodyPr>
          <a:lstStyle/>
          <a:p>
            <a:r>
              <a:rPr lang="en-US" dirty="0"/>
              <a:t>Has diverse friends &amp; interests</a:t>
            </a:r>
          </a:p>
          <a:p>
            <a:r>
              <a:rPr lang="en-US" dirty="0"/>
              <a:t>Collects art from many countries, people of all colors &amp; backgrounds adorn his walls</a:t>
            </a:r>
          </a:p>
          <a:p>
            <a:r>
              <a:rPr lang="en-US" dirty="0"/>
              <a:t>Supports &amp; contributes to feminist causes</a:t>
            </a:r>
          </a:p>
          <a:p>
            <a:r>
              <a:rPr lang="en-US" dirty="0"/>
              <a:t>New movie uses mostly white male writer, director, producers because they have more experience &amp; he knows their work will be high quality from previously working with them</a:t>
            </a:r>
          </a:p>
          <a:p>
            <a:endParaRPr lang="en-US" dirty="0"/>
          </a:p>
        </p:txBody>
      </p:sp>
      <p:sp>
        <p:nvSpPr>
          <p:cNvPr id="8" name="TextBox 7"/>
          <p:cNvSpPr txBox="1"/>
          <p:nvPr/>
        </p:nvSpPr>
        <p:spPr>
          <a:xfrm>
            <a:off x="1978926" y="5858752"/>
            <a:ext cx="7779224" cy="646331"/>
          </a:xfrm>
          <a:prstGeom prst="rect">
            <a:avLst/>
          </a:prstGeom>
          <a:noFill/>
        </p:spPr>
        <p:txBody>
          <a:bodyPr wrap="square" rtlCol="0">
            <a:spAutoFit/>
          </a:bodyPr>
          <a:lstStyle/>
          <a:p>
            <a:pPr algn="ctr"/>
            <a:r>
              <a:rPr lang="en-US" sz="3600" i="1" dirty="0">
                <a:solidFill>
                  <a:schemeClr val="accent1">
                    <a:lumMod val="75000"/>
                  </a:schemeClr>
                </a:solidFill>
              </a:rPr>
              <a:t>What’s the Bottom Line?</a:t>
            </a:r>
          </a:p>
        </p:txBody>
      </p:sp>
    </p:spTree>
    <p:extLst>
      <p:ext uri="{BB962C8B-B14F-4D97-AF65-F5344CB8AC3E}">
        <p14:creationId xmlns:p14="http://schemas.microsoft.com/office/powerpoint/2010/main" val="261603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19129"/>
            <a:ext cx="10018713" cy="1752599"/>
          </a:xfrm>
        </p:spPr>
        <p:txBody>
          <a:bodyPr/>
          <a:lstStyle/>
          <a:p>
            <a:r>
              <a:rPr lang="en-US" dirty="0"/>
              <a:t>Where do we go from here?</a:t>
            </a:r>
            <a:br>
              <a:rPr lang="en-US" dirty="0"/>
            </a:br>
            <a:r>
              <a:rPr lang="en-US" dirty="0"/>
              <a:t>How to break the concrete ceiling</a:t>
            </a:r>
          </a:p>
        </p:txBody>
      </p:sp>
      <p:sp>
        <p:nvSpPr>
          <p:cNvPr id="8" name="Content Placeholder 7"/>
          <p:cNvSpPr>
            <a:spLocks noGrp="1"/>
          </p:cNvSpPr>
          <p:nvPr>
            <p:ph idx="1"/>
          </p:nvPr>
        </p:nvSpPr>
        <p:spPr>
          <a:xfrm>
            <a:off x="1239611" y="1572295"/>
            <a:ext cx="10018713" cy="3124201"/>
          </a:xfrm>
        </p:spPr>
        <p:txBody>
          <a:bodyPr/>
          <a:lstStyle/>
          <a:p>
            <a:r>
              <a:rPr lang="en-US" dirty="0"/>
              <a:t>Industry example solutions:</a:t>
            </a:r>
          </a:p>
          <a:p>
            <a:r>
              <a:rPr lang="en-US" dirty="0"/>
              <a:t>Rooney Rule</a:t>
            </a:r>
          </a:p>
          <a:p>
            <a:r>
              <a:rPr lang="en-US" dirty="0"/>
              <a:t>Inclusion Rider</a:t>
            </a:r>
          </a:p>
          <a:p>
            <a:r>
              <a:rPr lang="en-US" dirty="0"/>
              <a:t>Personal practices?</a:t>
            </a:r>
          </a:p>
        </p:txBody>
      </p:sp>
      <p:pic>
        <p:nvPicPr>
          <p:cNvPr id="9" name="Picture 8"/>
          <p:cNvPicPr>
            <a:picLocks noChangeAspect="1"/>
          </p:cNvPicPr>
          <p:nvPr/>
        </p:nvPicPr>
        <p:blipFill>
          <a:blip r:embed="rId2"/>
          <a:stretch>
            <a:fillRect/>
          </a:stretch>
        </p:blipFill>
        <p:spPr>
          <a:xfrm>
            <a:off x="1485282" y="4340197"/>
            <a:ext cx="2859272" cy="1603387"/>
          </a:xfrm>
          <a:prstGeom prst="rect">
            <a:avLst/>
          </a:prstGeom>
        </p:spPr>
      </p:pic>
      <p:pic>
        <p:nvPicPr>
          <p:cNvPr id="10" name="Picture 9"/>
          <p:cNvPicPr>
            <a:picLocks noChangeAspect="1"/>
          </p:cNvPicPr>
          <p:nvPr/>
        </p:nvPicPr>
        <p:blipFill>
          <a:blip r:embed="rId3"/>
          <a:stretch>
            <a:fillRect/>
          </a:stretch>
        </p:blipFill>
        <p:spPr>
          <a:xfrm>
            <a:off x="4700449" y="2765392"/>
            <a:ext cx="1352621" cy="1574805"/>
          </a:xfrm>
          <a:prstGeom prst="rect">
            <a:avLst/>
          </a:prstGeom>
        </p:spPr>
      </p:pic>
      <p:pic>
        <p:nvPicPr>
          <p:cNvPr id="11" name="Picture 10"/>
          <p:cNvPicPr>
            <a:picLocks noChangeAspect="1"/>
          </p:cNvPicPr>
          <p:nvPr/>
        </p:nvPicPr>
        <p:blipFill>
          <a:blip r:embed="rId4"/>
          <a:stretch>
            <a:fillRect/>
          </a:stretch>
        </p:blipFill>
        <p:spPr>
          <a:xfrm>
            <a:off x="4700449" y="4815901"/>
            <a:ext cx="2950720" cy="1548518"/>
          </a:xfrm>
          <a:prstGeom prst="rect">
            <a:avLst/>
          </a:prstGeom>
        </p:spPr>
      </p:pic>
      <p:pic>
        <p:nvPicPr>
          <p:cNvPr id="12" name="Picture 11"/>
          <p:cNvPicPr>
            <a:picLocks noChangeAspect="1"/>
          </p:cNvPicPr>
          <p:nvPr/>
        </p:nvPicPr>
        <p:blipFill>
          <a:blip r:embed="rId5"/>
          <a:stretch>
            <a:fillRect/>
          </a:stretch>
        </p:blipFill>
        <p:spPr>
          <a:xfrm>
            <a:off x="6277438" y="2514188"/>
            <a:ext cx="1457070" cy="1798476"/>
          </a:xfrm>
          <a:prstGeom prst="rect">
            <a:avLst/>
          </a:prstGeom>
        </p:spPr>
      </p:pic>
      <p:pic>
        <p:nvPicPr>
          <p:cNvPr id="13" name="Picture 12"/>
          <p:cNvPicPr>
            <a:picLocks noChangeAspect="1"/>
          </p:cNvPicPr>
          <p:nvPr/>
        </p:nvPicPr>
        <p:blipFill>
          <a:blip r:embed="rId6"/>
          <a:stretch>
            <a:fillRect/>
          </a:stretch>
        </p:blipFill>
        <p:spPr>
          <a:xfrm>
            <a:off x="7734508" y="3068696"/>
            <a:ext cx="4480948" cy="3029975"/>
          </a:xfrm>
          <a:prstGeom prst="rect">
            <a:avLst/>
          </a:prstGeom>
        </p:spPr>
      </p:pic>
      <p:pic>
        <p:nvPicPr>
          <p:cNvPr id="14" name="Picture 13"/>
          <p:cNvPicPr>
            <a:picLocks noChangeAspect="1"/>
          </p:cNvPicPr>
          <p:nvPr/>
        </p:nvPicPr>
        <p:blipFill>
          <a:blip r:embed="rId7"/>
          <a:stretch>
            <a:fillRect/>
          </a:stretch>
        </p:blipFill>
        <p:spPr>
          <a:xfrm>
            <a:off x="8689670" y="769954"/>
            <a:ext cx="2658086" cy="1725318"/>
          </a:xfrm>
          <a:prstGeom prst="rect">
            <a:avLst/>
          </a:prstGeom>
        </p:spPr>
      </p:pic>
    </p:spTree>
    <p:extLst>
      <p:ext uri="{BB962C8B-B14F-4D97-AF65-F5344CB8AC3E}">
        <p14:creationId xmlns:p14="http://schemas.microsoft.com/office/powerpoint/2010/main" val="424740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280" y="0"/>
            <a:ext cx="10018713" cy="1752599"/>
          </a:xfrm>
        </p:spPr>
        <p:txBody>
          <a:bodyPr/>
          <a:lstStyle/>
          <a:p>
            <a:r>
              <a:rPr lang="en-US" dirty="0"/>
              <a:t>Today’s Objectives:</a:t>
            </a:r>
          </a:p>
        </p:txBody>
      </p:sp>
      <p:sp>
        <p:nvSpPr>
          <p:cNvPr id="3" name="Content Placeholder 2"/>
          <p:cNvSpPr>
            <a:spLocks noGrp="1"/>
          </p:cNvSpPr>
          <p:nvPr>
            <p:ph idx="1"/>
          </p:nvPr>
        </p:nvSpPr>
        <p:spPr>
          <a:xfrm>
            <a:off x="1522947" y="1314718"/>
            <a:ext cx="10018713" cy="3124201"/>
          </a:xfrm>
        </p:spPr>
        <p:txBody>
          <a:bodyPr/>
          <a:lstStyle/>
          <a:p>
            <a:r>
              <a:rPr lang="en-US" dirty="0"/>
              <a:t>What is critical whiteness studies? How &amp; why did it emerge? What is its purpose/goals? What do such researchers aim to accomplish?</a:t>
            </a:r>
          </a:p>
          <a:p>
            <a:r>
              <a:rPr lang="en-US" dirty="0"/>
              <a:t>Emphasize importance of research-based studies by providing examples of both primary and secondary research in my own work</a:t>
            </a:r>
          </a:p>
          <a:p>
            <a:r>
              <a:rPr lang="en-US" dirty="0"/>
              <a:t>Where do we go from here? Tips for whites (&amp; all) working for racial justice</a:t>
            </a:r>
          </a:p>
        </p:txBody>
      </p:sp>
      <p:pic>
        <p:nvPicPr>
          <p:cNvPr id="4" name="Picture 3"/>
          <p:cNvPicPr>
            <a:picLocks noChangeAspect="1"/>
          </p:cNvPicPr>
          <p:nvPr/>
        </p:nvPicPr>
        <p:blipFill>
          <a:blip r:embed="rId2"/>
          <a:stretch>
            <a:fillRect/>
          </a:stretch>
        </p:blipFill>
        <p:spPr>
          <a:xfrm>
            <a:off x="4752172" y="4659425"/>
            <a:ext cx="3048264" cy="1505843"/>
          </a:xfrm>
          <a:prstGeom prst="rect">
            <a:avLst/>
          </a:prstGeom>
        </p:spPr>
      </p:pic>
    </p:spTree>
    <p:extLst>
      <p:ext uri="{BB962C8B-B14F-4D97-AF65-F5344CB8AC3E}">
        <p14:creationId xmlns:p14="http://schemas.microsoft.com/office/powerpoint/2010/main" val="24252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973" y="423293"/>
            <a:ext cx="10018713" cy="1752599"/>
          </a:xfrm>
        </p:spPr>
        <p:txBody>
          <a:bodyPr>
            <a:normAutofit fontScale="90000"/>
          </a:bodyPr>
          <a:lstStyle/>
          <a:p>
            <a:r>
              <a:rPr lang="en-US" dirty="0"/>
              <a:t>Thoughts? </a:t>
            </a:r>
            <a:br>
              <a:rPr lang="en-US" dirty="0"/>
            </a:br>
            <a:r>
              <a:rPr lang="en-US" dirty="0"/>
              <a:t>Questions? </a:t>
            </a:r>
            <a:br>
              <a:rPr lang="en-US" dirty="0"/>
            </a:br>
            <a:r>
              <a:rPr lang="en-US" dirty="0"/>
              <a:t>Comments?</a:t>
            </a:r>
          </a:p>
        </p:txBody>
      </p:sp>
      <p:sp>
        <p:nvSpPr>
          <p:cNvPr id="3" name="Content Placeholder 2"/>
          <p:cNvSpPr>
            <a:spLocks noGrp="1"/>
          </p:cNvSpPr>
          <p:nvPr>
            <p:ph idx="1"/>
          </p:nvPr>
        </p:nvSpPr>
        <p:spPr>
          <a:xfrm>
            <a:off x="1059307" y="1855510"/>
            <a:ext cx="10018713" cy="3124201"/>
          </a:xfrm>
        </p:spPr>
        <p:txBody>
          <a:bodyPr/>
          <a:lstStyle/>
          <a:p>
            <a:r>
              <a:rPr lang="en-US" dirty="0">
                <a:hlinkClick r:id="rId2"/>
              </a:rPr>
              <a:t>eileen.obrien@saintleo.edu</a:t>
            </a:r>
            <a:r>
              <a:rPr lang="en-US" dirty="0"/>
              <a:t> </a:t>
            </a:r>
          </a:p>
          <a:p>
            <a:r>
              <a:rPr lang="en-US" dirty="0">
                <a:hlinkClick r:id="rId3"/>
              </a:rPr>
              <a:t>www.dreileenobrien.org</a:t>
            </a:r>
            <a:r>
              <a:rPr lang="en-US" dirty="0"/>
              <a:t> </a:t>
            </a:r>
          </a:p>
          <a:p>
            <a:r>
              <a:rPr lang="en-US" dirty="0"/>
              <a:t>Twitter: @</a:t>
            </a:r>
            <a:r>
              <a:rPr lang="en-US" dirty="0" err="1"/>
              <a:t>Eileen_OBrien</a:t>
            </a:r>
            <a:r>
              <a:rPr lang="en-US" dirty="0"/>
              <a:t>_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4634" y="401272"/>
            <a:ext cx="2992496" cy="4578439"/>
          </a:xfrm>
          <a:prstGeom prst="rect">
            <a:avLst/>
          </a:prstGeom>
        </p:spPr>
      </p:pic>
      <p:pic>
        <p:nvPicPr>
          <p:cNvPr id="5" name="Picture 4"/>
          <p:cNvPicPr>
            <a:picLocks noChangeAspect="1"/>
          </p:cNvPicPr>
          <p:nvPr/>
        </p:nvPicPr>
        <p:blipFill>
          <a:blip r:embed="rId5"/>
          <a:stretch>
            <a:fillRect/>
          </a:stretch>
        </p:blipFill>
        <p:spPr>
          <a:xfrm>
            <a:off x="8555432" y="5397423"/>
            <a:ext cx="3499407" cy="884884"/>
          </a:xfrm>
          <a:prstGeom prst="rect">
            <a:avLst/>
          </a:prstGeom>
        </p:spPr>
      </p:pic>
      <p:sp>
        <p:nvSpPr>
          <p:cNvPr id="7" name="TextBox 6"/>
          <p:cNvSpPr txBox="1"/>
          <p:nvPr/>
        </p:nvSpPr>
        <p:spPr>
          <a:xfrm>
            <a:off x="4753110" y="761646"/>
            <a:ext cx="3802322" cy="5632311"/>
          </a:xfrm>
          <a:prstGeom prst="rect">
            <a:avLst/>
          </a:prstGeom>
          <a:noFill/>
        </p:spPr>
        <p:txBody>
          <a:bodyPr wrap="square" rtlCol="0">
            <a:spAutoFit/>
          </a:bodyPr>
          <a:lstStyle/>
          <a:p>
            <a:pPr algn="ctr"/>
            <a:r>
              <a:rPr lang="en-US" sz="2000" i="1" dirty="0">
                <a:solidFill>
                  <a:schemeClr val="accent1">
                    <a:lumMod val="75000"/>
                  </a:schemeClr>
                </a:solidFill>
              </a:rPr>
              <a:t>“Just because women and members of racial/ethnic minorities are being shown on the screen, it does not mean they are not being cast in stereotypical roles.  This is why it is necessary to dig deeper and analyze what types of roles are being given to women and racial minorities.”  </a:t>
            </a:r>
          </a:p>
          <a:p>
            <a:pPr algn="ctr"/>
            <a:endParaRPr lang="en-US" sz="2000" i="1" dirty="0">
              <a:solidFill>
                <a:schemeClr val="accent1">
                  <a:lumMod val="75000"/>
                </a:schemeClr>
              </a:solidFill>
            </a:endParaRPr>
          </a:p>
          <a:p>
            <a:pPr algn="ctr"/>
            <a:r>
              <a:rPr lang="en-US" sz="2000" i="1" dirty="0">
                <a:solidFill>
                  <a:schemeClr val="accent1">
                    <a:lumMod val="75000"/>
                  </a:schemeClr>
                </a:solidFill>
              </a:rPr>
              <a:t>“…it is also essential to explore who is represented behind the camera as well ….  It is important to tell a diversity of stories to get a more accurate picture of what our society really looks like.” </a:t>
            </a:r>
          </a:p>
          <a:p>
            <a:pPr algn="ctr"/>
            <a:endParaRPr lang="en-US" sz="2000" i="1" dirty="0">
              <a:solidFill>
                <a:schemeClr val="accent1">
                  <a:lumMod val="75000"/>
                </a:schemeClr>
              </a:solidFill>
            </a:endParaRPr>
          </a:p>
          <a:p>
            <a:pPr algn="ctr"/>
            <a:r>
              <a:rPr lang="en-US" sz="2000" b="1" i="1" dirty="0">
                <a:solidFill>
                  <a:schemeClr val="accent1">
                    <a:lumMod val="75000"/>
                  </a:schemeClr>
                </a:solidFill>
              </a:rPr>
              <a:t>Dr. </a:t>
            </a:r>
            <a:r>
              <a:rPr lang="en-US" sz="2000" b="1" i="1" dirty="0" err="1">
                <a:solidFill>
                  <a:schemeClr val="accent1">
                    <a:lumMod val="75000"/>
                  </a:schemeClr>
                </a:solidFill>
              </a:rPr>
              <a:t>Ninochka</a:t>
            </a:r>
            <a:r>
              <a:rPr lang="en-US" sz="2000" b="1" i="1" dirty="0">
                <a:solidFill>
                  <a:schemeClr val="accent1">
                    <a:lumMod val="75000"/>
                  </a:schemeClr>
                </a:solidFill>
              </a:rPr>
              <a:t> “Nosh” McTaggart</a:t>
            </a:r>
            <a:endParaRPr lang="en-US" sz="2000" b="1" i="1" dirty="0"/>
          </a:p>
        </p:txBody>
      </p:sp>
      <p:sp>
        <p:nvSpPr>
          <p:cNvPr id="8" name="TextBox 7"/>
          <p:cNvSpPr txBox="1"/>
          <p:nvPr/>
        </p:nvSpPr>
        <p:spPr>
          <a:xfrm>
            <a:off x="1382085" y="4709451"/>
            <a:ext cx="3371025" cy="2031325"/>
          </a:xfrm>
          <a:prstGeom prst="rect">
            <a:avLst/>
          </a:prstGeom>
          <a:noFill/>
        </p:spPr>
        <p:txBody>
          <a:bodyPr wrap="square" rtlCol="0">
            <a:spAutoFit/>
          </a:bodyPr>
          <a:lstStyle/>
          <a:p>
            <a:pPr algn="ctr"/>
            <a:r>
              <a:rPr lang="en-US" i="1" dirty="0"/>
              <a:t>“Racial equity is realized when race can no longer be used to predict life outcomes, and outcomes of all groups are improved.”</a:t>
            </a:r>
          </a:p>
          <a:p>
            <a:pPr algn="ctr"/>
            <a:r>
              <a:rPr lang="en-US" b="1" i="1" dirty="0"/>
              <a:t>whitesforracialequity.org</a:t>
            </a:r>
          </a:p>
          <a:p>
            <a:pPr algn="ctr"/>
            <a:endParaRPr lang="en-US" i="1" dirty="0"/>
          </a:p>
        </p:txBody>
      </p:sp>
    </p:spTree>
    <p:extLst>
      <p:ext uri="{BB962C8B-B14F-4D97-AF65-F5344CB8AC3E}">
        <p14:creationId xmlns:p14="http://schemas.microsoft.com/office/powerpoint/2010/main" val="386137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5039"/>
            <a:ext cx="10018713" cy="1752599"/>
          </a:xfrm>
        </p:spPr>
        <p:txBody>
          <a:bodyPr>
            <a:normAutofit fontScale="90000"/>
          </a:bodyPr>
          <a:lstStyle/>
          <a:p>
            <a:r>
              <a:rPr lang="en-US" dirty="0"/>
              <a:t>What </a:t>
            </a:r>
            <a:r>
              <a:rPr lang="en-US" u="sng" dirty="0"/>
              <a:t>is</a:t>
            </a:r>
            <a:r>
              <a:rPr lang="en-US" dirty="0"/>
              <a:t> White?</a:t>
            </a:r>
            <a:br>
              <a:rPr lang="en-US" dirty="0"/>
            </a:br>
            <a:r>
              <a:rPr lang="en-US" dirty="0"/>
              <a:t>Did “whites” always exist?</a:t>
            </a:r>
            <a:br>
              <a:rPr lang="en-US" dirty="0"/>
            </a:br>
            <a:r>
              <a:rPr lang="en-US" dirty="0"/>
              <a:t>Who invented “race” &amp; for what purpose?</a:t>
            </a:r>
          </a:p>
        </p:txBody>
      </p:sp>
      <p:sp>
        <p:nvSpPr>
          <p:cNvPr id="3" name="Content Placeholder 2"/>
          <p:cNvSpPr>
            <a:spLocks noGrp="1"/>
          </p:cNvSpPr>
          <p:nvPr>
            <p:ph idx="1"/>
          </p:nvPr>
        </p:nvSpPr>
        <p:spPr>
          <a:xfrm>
            <a:off x="1159100" y="1987638"/>
            <a:ext cx="10343924" cy="3124201"/>
          </a:xfrm>
        </p:spPr>
        <p:txBody>
          <a:bodyPr/>
          <a:lstStyle/>
          <a:p>
            <a:r>
              <a:rPr lang="en-US" dirty="0"/>
              <a:t>Race is a relatively recent human invention (1800s), a pseudo-scientific category with social, political, economic, legal realities/consequences (cultural adaptations were later created around these legal separations)</a:t>
            </a:r>
          </a:p>
          <a:p>
            <a:r>
              <a:rPr lang="en-US" dirty="0"/>
              <a:t>According to biological science, there is only one race</a:t>
            </a:r>
            <a:r>
              <a:rPr lang="en-US" dirty="0">
                <a:sym typeface="Wingdings" panose="05000000000000000000" pitchFamily="2" charset="2"/>
              </a:rPr>
              <a:t> human (homo </a:t>
            </a:r>
            <a:r>
              <a:rPr lang="en-US" dirty="0" err="1">
                <a:sym typeface="Wingdings" panose="05000000000000000000" pitchFamily="2" charset="2"/>
              </a:rPr>
              <a:t>sapien</a:t>
            </a:r>
            <a:r>
              <a:rPr lang="en-US" dirty="0">
                <a:sym typeface="Wingdings" panose="05000000000000000000" pitchFamily="2" charset="2"/>
              </a:rPr>
              <a:t>)</a:t>
            </a:r>
          </a:p>
          <a:p>
            <a:r>
              <a:rPr lang="en-US" dirty="0">
                <a:sym typeface="Wingdings" panose="05000000000000000000" pitchFamily="2" charset="2"/>
              </a:rPr>
              <a:t>Differences we see, we have been trained to see &amp; are genetically superficial</a:t>
            </a:r>
            <a:endParaRPr lang="en-US" dirty="0"/>
          </a:p>
        </p:txBody>
      </p:sp>
      <p:pic>
        <p:nvPicPr>
          <p:cNvPr id="4" name="Picture 3"/>
          <p:cNvPicPr>
            <a:picLocks noChangeAspect="1"/>
          </p:cNvPicPr>
          <p:nvPr/>
        </p:nvPicPr>
        <p:blipFill>
          <a:blip r:embed="rId2"/>
          <a:stretch>
            <a:fillRect/>
          </a:stretch>
        </p:blipFill>
        <p:spPr>
          <a:xfrm>
            <a:off x="2601531" y="4404575"/>
            <a:ext cx="6403735" cy="2678806"/>
          </a:xfrm>
          <a:prstGeom prst="rect">
            <a:avLst/>
          </a:prstGeom>
        </p:spPr>
      </p:pic>
      <p:sp>
        <p:nvSpPr>
          <p:cNvPr id="5" name="TextBox 4"/>
          <p:cNvSpPr txBox="1"/>
          <p:nvPr/>
        </p:nvSpPr>
        <p:spPr>
          <a:xfrm>
            <a:off x="9504607" y="5111839"/>
            <a:ext cx="2524260" cy="1661993"/>
          </a:xfrm>
          <a:prstGeom prst="rect">
            <a:avLst/>
          </a:prstGeom>
          <a:noFill/>
        </p:spPr>
        <p:txBody>
          <a:bodyPr wrap="square" rtlCol="0">
            <a:spAutoFit/>
          </a:bodyPr>
          <a:lstStyle/>
          <a:p>
            <a:pPr algn="ctr"/>
            <a:endParaRPr lang="en-US" u="sng" dirty="0"/>
          </a:p>
          <a:p>
            <a:pPr indent="-457200"/>
            <a:r>
              <a:rPr lang="en-US" sz="1400" dirty="0"/>
              <a:t>Desmond &amp; </a:t>
            </a:r>
            <a:r>
              <a:rPr lang="en-US" sz="1400" dirty="0" err="1"/>
              <a:t>Emirbayer</a:t>
            </a:r>
            <a:r>
              <a:rPr lang="en-US" sz="1400" dirty="0"/>
              <a:t> (2010) </a:t>
            </a:r>
            <a:r>
              <a:rPr lang="en-US" sz="1400" i="1" dirty="0"/>
              <a:t>Racial Domination, Racial Progress; </a:t>
            </a:r>
          </a:p>
          <a:p>
            <a:pPr indent="-457200"/>
            <a:endParaRPr lang="en-US" sz="1400" i="1" dirty="0"/>
          </a:p>
          <a:p>
            <a:pPr indent="-457200"/>
            <a:r>
              <a:rPr lang="en-US" sz="1400" i="1" dirty="0"/>
              <a:t>Race: The Power of an Illusion</a:t>
            </a:r>
            <a:r>
              <a:rPr lang="en-US" sz="1400" dirty="0"/>
              <a:t> (2000) PBS.</a:t>
            </a:r>
          </a:p>
        </p:txBody>
      </p:sp>
    </p:spTree>
    <p:extLst>
      <p:ext uri="{BB962C8B-B14F-4D97-AF65-F5344CB8AC3E}">
        <p14:creationId xmlns:p14="http://schemas.microsoft.com/office/powerpoint/2010/main" val="207756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93" y="132008"/>
            <a:ext cx="10018713" cy="1752599"/>
          </a:xfrm>
        </p:spPr>
        <p:txBody>
          <a:bodyPr/>
          <a:lstStyle/>
          <a:p>
            <a:r>
              <a:rPr lang="en-US" dirty="0"/>
              <a:t>“White” invented to divide &amp; conquer</a:t>
            </a:r>
            <a:br>
              <a:rPr lang="en-US" dirty="0"/>
            </a:br>
            <a:r>
              <a:rPr lang="en-US" dirty="0"/>
              <a:t>Whiteness is </a:t>
            </a:r>
            <a:r>
              <a:rPr lang="en-US" i="1" dirty="0"/>
              <a:t>relational</a:t>
            </a:r>
          </a:p>
        </p:txBody>
      </p:sp>
      <p:sp>
        <p:nvSpPr>
          <p:cNvPr id="3" name="Content Placeholder 2"/>
          <p:cNvSpPr>
            <a:spLocks noGrp="1"/>
          </p:cNvSpPr>
          <p:nvPr>
            <p:ph idx="1"/>
          </p:nvPr>
        </p:nvSpPr>
        <p:spPr>
          <a:xfrm>
            <a:off x="1226730" y="1884607"/>
            <a:ext cx="8020301" cy="4323008"/>
          </a:xfrm>
        </p:spPr>
        <p:txBody>
          <a:bodyPr>
            <a:normAutofit fontScale="70000" lnSpcReduction="20000"/>
          </a:bodyPr>
          <a:lstStyle/>
          <a:p>
            <a:r>
              <a:rPr lang="en-US" dirty="0"/>
              <a:t>W. E. B. DuBois (1920): </a:t>
            </a:r>
            <a:r>
              <a:rPr lang="en-US" b="1" i="1" dirty="0"/>
              <a:t>Psychological Wage</a:t>
            </a:r>
          </a:p>
          <a:p>
            <a:r>
              <a:rPr lang="en-US" dirty="0"/>
              <a:t>Michael Eric Dyson (2017): “there is no such thing as white people. . . You don’t get whiteness from your genes. It’s a social inheritance. . . it’s killing us, and, quiet as it’s kept, it’s killing you too” (46) “When your ancestors got to America, they endured a profound makeover. . . All of your polkas, or pubs or pizzas, and more, got tossed into a crucible of race where European ethnicities got pulverized into whiteness.” (45) “never had to say they were white until someone not white showed up” (48) “Whiteness has only two modes: it either converts or destroys” (49)</a:t>
            </a:r>
          </a:p>
          <a:p>
            <a:r>
              <a:rPr lang="en-US" dirty="0"/>
              <a:t>Ta-</a:t>
            </a:r>
            <a:r>
              <a:rPr lang="en-US" dirty="0" err="1"/>
              <a:t>Nehisi</a:t>
            </a:r>
            <a:r>
              <a:rPr lang="en-US" dirty="0"/>
              <a:t> Coates (2015): “‘White America’ is a syndicate arrayed to protect its exclusive power to dominate and control our bodies. Sometimes this power is direct (lynching), and sometimes it is insidious (redlining). But however it appears, the power of domination and exclusion is central to the belief in being white, and without it, ‘white people’ would cease to exist for a want of reasons. There will surely always be people with straight hair and blue eyes, as there have been for all of history. But some of these straight-haired people with blue eyes have been ‘black,’ and this points to the great difference between their world and ours. We did not choose our fences. They were imposed on us. . .” (42)</a:t>
            </a:r>
          </a:p>
          <a:p>
            <a:endParaRPr lang="en-US" dirty="0"/>
          </a:p>
        </p:txBody>
      </p:sp>
      <p:pic>
        <p:nvPicPr>
          <p:cNvPr id="6" name="Picture 5"/>
          <p:cNvPicPr>
            <a:picLocks noChangeAspect="1"/>
          </p:cNvPicPr>
          <p:nvPr/>
        </p:nvPicPr>
        <p:blipFill>
          <a:blip r:embed="rId2"/>
          <a:stretch>
            <a:fillRect/>
          </a:stretch>
        </p:blipFill>
        <p:spPr>
          <a:xfrm>
            <a:off x="9207944" y="4767875"/>
            <a:ext cx="2476500" cy="1847850"/>
          </a:xfrm>
          <a:prstGeom prst="rect">
            <a:avLst/>
          </a:prstGeom>
        </p:spPr>
      </p:pic>
      <p:pic>
        <p:nvPicPr>
          <p:cNvPr id="7" name="Picture 6"/>
          <p:cNvPicPr>
            <a:picLocks noChangeAspect="1"/>
          </p:cNvPicPr>
          <p:nvPr/>
        </p:nvPicPr>
        <p:blipFill>
          <a:blip r:embed="rId3"/>
          <a:stretch>
            <a:fillRect/>
          </a:stretch>
        </p:blipFill>
        <p:spPr>
          <a:xfrm>
            <a:off x="10075722" y="263503"/>
            <a:ext cx="1533635" cy="2134624"/>
          </a:xfrm>
          <a:prstGeom prst="rect">
            <a:avLst/>
          </a:prstGeom>
        </p:spPr>
      </p:pic>
      <p:pic>
        <p:nvPicPr>
          <p:cNvPr id="8" name="Picture 7"/>
          <p:cNvPicPr>
            <a:picLocks noChangeAspect="1"/>
          </p:cNvPicPr>
          <p:nvPr/>
        </p:nvPicPr>
        <p:blipFill>
          <a:blip r:embed="rId4"/>
          <a:stretch>
            <a:fillRect/>
          </a:stretch>
        </p:blipFill>
        <p:spPr>
          <a:xfrm>
            <a:off x="9217963" y="2663838"/>
            <a:ext cx="2495550" cy="1838325"/>
          </a:xfrm>
          <a:prstGeom prst="rect">
            <a:avLst/>
          </a:prstGeom>
        </p:spPr>
      </p:pic>
    </p:spTree>
    <p:extLst>
      <p:ext uri="{BB962C8B-B14F-4D97-AF65-F5344CB8AC3E}">
        <p14:creationId xmlns:p14="http://schemas.microsoft.com/office/powerpoint/2010/main" val="114219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01" y="0"/>
            <a:ext cx="10018713" cy="1752599"/>
          </a:xfrm>
        </p:spPr>
        <p:txBody>
          <a:bodyPr/>
          <a:lstStyle/>
          <a:p>
            <a:r>
              <a:rPr lang="en-US" dirty="0"/>
              <a:t>Why “whiteness studies?”</a:t>
            </a:r>
            <a:br>
              <a:rPr lang="en-US" dirty="0"/>
            </a:br>
            <a:r>
              <a:rPr lang="en-US" dirty="0"/>
              <a:t>Critical White Studies</a:t>
            </a:r>
          </a:p>
        </p:txBody>
      </p:sp>
      <p:sp>
        <p:nvSpPr>
          <p:cNvPr id="3" name="Content Placeholder 2"/>
          <p:cNvSpPr>
            <a:spLocks noGrp="1"/>
          </p:cNvSpPr>
          <p:nvPr>
            <p:ph idx="1"/>
          </p:nvPr>
        </p:nvSpPr>
        <p:spPr>
          <a:xfrm>
            <a:off x="1310185" y="1746260"/>
            <a:ext cx="10385946" cy="3124201"/>
          </a:xfrm>
        </p:spPr>
        <p:txBody>
          <a:bodyPr>
            <a:normAutofit fontScale="92500" lnSpcReduction="20000"/>
          </a:bodyPr>
          <a:lstStyle/>
          <a:p>
            <a:r>
              <a:rPr lang="en-US" dirty="0"/>
              <a:t>Move from “minority studies” (e.g., women’s studies; ethnic studies) to also critically examining the majority group’s hegemony (defining the norms)</a:t>
            </a:r>
          </a:p>
          <a:p>
            <a:r>
              <a:rPr lang="en-US" dirty="0"/>
              <a:t>People of color, such as W.E.B. DuBois (“The Souls of White Folk”) and James Baldwin (“White Man’s Guilt” &amp; “On Being White &amp; Other Lies”) were writing about whiteness critically long before white scholars did so</a:t>
            </a:r>
          </a:p>
          <a:p>
            <a:r>
              <a:rPr lang="en-US" dirty="0"/>
              <a:t>Some now-essential readings include Peggy McIntosh’s “White Privilege,” Ruth Frankenberg’s </a:t>
            </a:r>
            <a:r>
              <a:rPr lang="en-US" i="1" dirty="0"/>
              <a:t>White Women, Race Matters</a:t>
            </a:r>
            <a:r>
              <a:rPr lang="en-US" dirty="0"/>
              <a:t>, Cheryl Harris’s “Whiteness as Property,” Tim Wise’s </a:t>
            </a:r>
            <a:r>
              <a:rPr lang="en-US" i="1" dirty="0"/>
              <a:t>White Like Me, </a:t>
            </a:r>
            <a:r>
              <a:rPr lang="en-US" dirty="0"/>
              <a:t>Melanie Bush </a:t>
            </a:r>
            <a:r>
              <a:rPr lang="en-US" i="1" dirty="0"/>
              <a:t>Breaking the Code of Good Intentions</a:t>
            </a:r>
            <a:endParaRPr lang="en-US" dirty="0"/>
          </a:p>
          <a:p>
            <a:r>
              <a:rPr lang="en-US" dirty="0"/>
              <a:t>Video clips: </a:t>
            </a:r>
            <a:r>
              <a:rPr lang="en-US" dirty="0">
                <a:hlinkClick r:id="rId2"/>
              </a:rPr>
              <a:t>McIntosh (1:41)</a:t>
            </a:r>
            <a:r>
              <a:rPr lang="en-US" dirty="0"/>
              <a:t> </a:t>
            </a:r>
            <a:r>
              <a:rPr lang="en-US" dirty="0">
                <a:hlinkClick r:id="rId3"/>
              </a:rPr>
              <a:t>Tim Wise (1:42)</a:t>
            </a:r>
            <a:endParaRPr lang="en-US" dirty="0"/>
          </a:p>
        </p:txBody>
      </p:sp>
      <p:pic>
        <p:nvPicPr>
          <p:cNvPr id="4" name="Picture 3"/>
          <p:cNvPicPr>
            <a:picLocks noChangeAspect="1"/>
          </p:cNvPicPr>
          <p:nvPr/>
        </p:nvPicPr>
        <p:blipFill>
          <a:blip r:embed="rId4"/>
          <a:stretch>
            <a:fillRect/>
          </a:stretch>
        </p:blipFill>
        <p:spPr>
          <a:xfrm>
            <a:off x="10367493" y="4870461"/>
            <a:ext cx="1458197" cy="1841477"/>
          </a:xfrm>
          <a:prstGeom prst="rect">
            <a:avLst/>
          </a:prstGeom>
        </p:spPr>
      </p:pic>
      <p:pic>
        <p:nvPicPr>
          <p:cNvPr id="5" name="Picture 4"/>
          <p:cNvPicPr>
            <a:picLocks noChangeAspect="1"/>
          </p:cNvPicPr>
          <p:nvPr/>
        </p:nvPicPr>
        <p:blipFill>
          <a:blip r:embed="rId5"/>
          <a:stretch>
            <a:fillRect/>
          </a:stretch>
        </p:blipFill>
        <p:spPr>
          <a:xfrm>
            <a:off x="2516679" y="5057774"/>
            <a:ext cx="3114675" cy="1466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832" y="4965678"/>
            <a:ext cx="3074227" cy="1746260"/>
          </a:xfrm>
          <a:prstGeom prst="rect">
            <a:avLst/>
          </a:prstGeom>
        </p:spPr>
      </p:pic>
    </p:spTree>
    <p:extLst>
      <p:ext uri="{BB962C8B-B14F-4D97-AF65-F5344CB8AC3E}">
        <p14:creationId xmlns:p14="http://schemas.microsoft.com/office/powerpoint/2010/main" val="32392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47" y="302118"/>
            <a:ext cx="10018713" cy="1752599"/>
          </a:xfrm>
        </p:spPr>
        <p:txBody>
          <a:bodyPr/>
          <a:lstStyle/>
          <a:p>
            <a:r>
              <a:rPr lang="en-US" dirty="0"/>
              <a:t>My own journey:</a:t>
            </a:r>
            <a:br>
              <a:rPr lang="en-US" dirty="0"/>
            </a:br>
            <a:r>
              <a:rPr lang="en-US" dirty="0"/>
              <a:t>Becoming a Racism Researcher</a:t>
            </a:r>
          </a:p>
        </p:txBody>
      </p:sp>
      <p:sp>
        <p:nvSpPr>
          <p:cNvPr id="3" name="Content Placeholder 2"/>
          <p:cNvSpPr>
            <a:spLocks noGrp="1"/>
          </p:cNvSpPr>
          <p:nvPr>
            <p:ph idx="1"/>
          </p:nvPr>
        </p:nvSpPr>
        <p:spPr>
          <a:xfrm>
            <a:off x="1121510" y="2531504"/>
            <a:ext cx="7223998" cy="3124201"/>
          </a:xfrm>
        </p:spPr>
        <p:txBody>
          <a:bodyPr>
            <a:normAutofit fontScale="92500" lnSpcReduction="10000"/>
          </a:bodyPr>
          <a:lstStyle/>
          <a:p>
            <a:r>
              <a:rPr lang="en-US" dirty="0"/>
              <a:t>Studying race and racism</a:t>
            </a:r>
            <a:r>
              <a:rPr lang="en-US" dirty="0">
                <a:sym typeface="Wingdings" panose="05000000000000000000" pitchFamily="2" charset="2"/>
              </a:rPr>
              <a:t> traditional model= studying non-whites</a:t>
            </a:r>
          </a:p>
          <a:p>
            <a:r>
              <a:rPr lang="en-US" dirty="0">
                <a:sym typeface="Wingdings" panose="05000000000000000000" pitchFamily="2" charset="2"/>
              </a:rPr>
              <a:t>Mentor (Joe </a:t>
            </a:r>
            <a:r>
              <a:rPr lang="en-US" dirty="0" err="1">
                <a:sym typeface="Wingdings" panose="05000000000000000000" pitchFamily="2" charset="2"/>
              </a:rPr>
              <a:t>Feagin</a:t>
            </a:r>
            <a:r>
              <a:rPr lang="en-US" dirty="0">
                <a:sym typeface="Wingdings" panose="05000000000000000000" pitchFamily="2" charset="2"/>
              </a:rPr>
              <a:t>) suggests: “you have a lot of insights into how whites reproduce racism”</a:t>
            </a:r>
          </a:p>
          <a:p>
            <a:r>
              <a:rPr lang="en-US" dirty="0">
                <a:sym typeface="Wingdings" panose="05000000000000000000" pitchFamily="2" charset="2"/>
              </a:rPr>
              <a:t>Dissertation topic switches from coping strategies African Americans use when facing racism to white antiracist activists (a.k.a. white allies)</a:t>
            </a:r>
          </a:p>
          <a:p>
            <a:r>
              <a:rPr lang="en-US" dirty="0">
                <a:hlinkClick r:id="rId2"/>
              </a:rPr>
              <a:t>Tim Wise on white allies (3:24)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806" y="2802800"/>
            <a:ext cx="1947428" cy="19410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487" y="432248"/>
            <a:ext cx="1713158" cy="2099256"/>
          </a:xfrm>
          <a:prstGeom prst="rect">
            <a:avLst/>
          </a:prstGeom>
        </p:spPr>
      </p:pic>
      <p:pic>
        <p:nvPicPr>
          <p:cNvPr id="6" name="Picture 5"/>
          <p:cNvPicPr>
            <a:picLocks noChangeAspect="1"/>
          </p:cNvPicPr>
          <p:nvPr/>
        </p:nvPicPr>
        <p:blipFill>
          <a:blip r:embed="rId5"/>
          <a:stretch>
            <a:fillRect/>
          </a:stretch>
        </p:blipFill>
        <p:spPr>
          <a:xfrm>
            <a:off x="10129233" y="291083"/>
            <a:ext cx="1591547" cy="2381586"/>
          </a:xfrm>
          <a:prstGeom prst="rect">
            <a:avLst/>
          </a:prstGeom>
        </p:spPr>
      </p:pic>
      <p:pic>
        <p:nvPicPr>
          <p:cNvPr id="7" name="Picture 6"/>
          <p:cNvPicPr>
            <a:picLocks noChangeAspect="1"/>
          </p:cNvPicPr>
          <p:nvPr/>
        </p:nvPicPr>
        <p:blipFill>
          <a:blip r:embed="rId6"/>
          <a:stretch>
            <a:fillRect/>
          </a:stretch>
        </p:blipFill>
        <p:spPr>
          <a:xfrm>
            <a:off x="10310315" y="2970236"/>
            <a:ext cx="1752600" cy="2609850"/>
          </a:xfrm>
          <a:prstGeom prst="rect">
            <a:avLst/>
          </a:prstGeom>
        </p:spPr>
      </p:pic>
    </p:spTree>
    <p:extLst>
      <p:ext uri="{BB962C8B-B14F-4D97-AF65-F5344CB8AC3E}">
        <p14:creationId xmlns:p14="http://schemas.microsoft.com/office/powerpoint/2010/main" val="366481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765" y="0"/>
            <a:ext cx="10018713" cy="1752599"/>
          </a:xfrm>
        </p:spPr>
        <p:txBody>
          <a:bodyPr>
            <a:normAutofit/>
          </a:bodyPr>
          <a:lstStyle/>
          <a:p>
            <a:r>
              <a:rPr lang="en-US" i="1" dirty="0"/>
              <a:t>Whites Confront Racism: </a:t>
            </a:r>
            <a:br>
              <a:rPr lang="en-US" i="1" dirty="0"/>
            </a:br>
            <a:r>
              <a:rPr lang="en-US" i="1" dirty="0"/>
              <a:t>White Antiracists &amp; Their Paths to Action </a:t>
            </a:r>
            <a:r>
              <a:rPr lang="en-US" dirty="0"/>
              <a:t>(2001)</a:t>
            </a:r>
          </a:p>
        </p:txBody>
      </p:sp>
      <p:sp>
        <p:nvSpPr>
          <p:cNvPr id="3" name="Content Placeholder 2"/>
          <p:cNvSpPr>
            <a:spLocks noGrp="1"/>
          </p:cNvSpPr>
          <p:nvPr>
            <p:ph idx="1"/>
          </p:nvPr>
        </p:nvSpPr>
        <p:spPr>
          <a:xfrm>
            <a:off x="1317871" y="1902723"/>
            <a:ext cx="8563108" cy="4170531"/>
          </a:xfrm>
        </p:spPr>
        <p:txBody>
          <a:bodyPr>
            <a:normAutofit fontScale="85000" lnSpcReduction="20000"/>
          </a:bodyPr>
          <a:lstStyle/>
          <a:p>
            <a:r>
              <a:rPr lang="en-US" dirty="0"/>
              <a:t>Primary data: collected interviews with 30 white antiracist activists and 5 activists of color; also participant-observation with 2 antiracist organizations (Anti-Racist Action [ARA] and People’s Institute for Survival &amp; Beyond)</a:t>
            </a:r>
          </a:p>
          <a:p>
            <a:r>
              <a:rPr lang="en-US" dirty="0"/>
              <a:t>Main questions: (1) What motivates whites to become antiracist? (2) What do they do? (individual &amp; institutional level) (3) what challenges do they face?</a:t>
            </a:r>
          </a:p>
          <a:p>
            <a:r>
              <a:rPr lang="en-US" dirty="0"/>
              <a:t>Key findings: </a:t>
            </a:r>
          </a:p>
          <a:p>
            <a:r>
              <a:rPr lang="en-US" dirty="0"/>
              <a:t>(1) Variety of motivators: Relationships with people of color; Religious commitment to social action/justice; Other forms of oppression; Other forms of activism</a:t>
            </a:r>
          </a:p>
          <a:p>
            <a:r>
              <a:rPr lang="en-US" dirty="0"/>
              <a:t>(2) Individual strategies ranged along a continuum--varied with the setting &amp; relationship to the perpetrator; Institutional strategies varied by organization</a:t>
            </a:r>
          </a:p>
          <a:p>
            <a:r>
              <a:rPr lang="en-US" dirty="0"/>
              <a:t>(3) Challenges: maintaining relationships with other whites; developing and maintaining trust with people of color</a:t>
            </a:r>
          </a:p>
        </p:txBody>
      </p:sp>
      <p:pic>
        <p:nvPicPr>
          <p:cNvPr id="4" name="Picture 3"/>
          <p:cNvPicPr>
            <a:picLocks noChangeAspect="1"/>
          </p:cNvPicPr>
          <p:nvPr/>
        </p:nvPicPr>
        <p:blipFill>
          <a:blip r:embed="rId2"/>
          <a:stretch>
            <a:fillRect/>
          </a:stretch>
        </p:blipFill>
        <p:spPr>
          <a:xfrm>
            <a:off x="9880979" y="1902723"/>
            <a:ext cx="2311021" cy="2816596"/>
          </a:xfrm>
          <a:prstGeom prst="rect">
            <a:avLst/>
          </a:prstGeom>
        </p:spPr>
      </p:pic>
    </p:spTree>
    <p:extLst>
      <p:ext uri="{BB962C8B-B14F-4D97-AF65-F5344CB8AC3E}">
        <p14:creationId xmlns:p14="http://schemas.microsoft.com/office/powerpoint/2010/main" val="401468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9072"/>
            <a:ext cx="10018713" cy="747215"/>
          </a:xfrm>
        </p:spPr>
        <p:txBody>
          <a:bodyPr>
            <a:normAutofit/>
          </a:bodyPr>
          <a:lstStyle/>
          <a:p>
            <a:r>
              <a:rPr lang="en-US" dirty="0"/>
              <a:t>Example Findings:</a:t>
            </a:r>
          </a:p>
        </p:txBody>
      </p:sp>
      <p:sp>
        <p:nvSpPr>
          <p:cNvPr id="4" name="Text Placeholder 3"/>
          <p:cNvSpPr>
            <a:spLocks noGrp="1"/>
          </p:cNvSpPr>
          <p:nvPr>
            <p:ph type="body" idx="1"/>
          </p:nvPr>
        </p:nvSpPr>
        <p:spPr>
          <a:xfrm>
            <a:off x="1886479" y="967250"/>
            <a:ext cx="4607188" cy="576262"/>
          </a:xfrm>
        </p:spPr>
        <p:txBody>
          <a:bodyPr/>
          <a:lstStyle/>
          <a:p>
            <a:pPr algn="ctr"/>
            <a:r>
              <a:rPr lang="en-US" dirty="0"/>
              <a:t>Strategies</a:t>
            </a:r>
          </a:p>
        </p:txBody>
      </p:sp>
      <p:sp>
        <p:nvSpPr>
          <p:cNvPr id="5" name="Content Placeholder 4"/>
          <p:cNvSpPr>
            <a:spLocks noGrp="1"/>
          </p:cNvSpPr>
          <p:nvPr>
            <p:ph sz="half" idx="2"/>
          </p:nvPr>
        </p:nvSpPr>
        <p:spPr>
          <a:xfrm>
            <a:off x="1484311" y="1714465"/>
            <a:ext cx="4895056" cy="4727278"/>
          </a:xfrm>
        </p:spPr>
        <p:txBody>
          <a:bodyPr>
            <a:normAutofit fontScale="92500" lnSpcReduction="10000"/>
          </a:bodyPr>
          <a:lstStyle/>
          <a:p>
            <a:r>
              <a:rPr lang="en-US" dirty="0"/>
              <a:t>Take a moment: IMAGINE</a:t>
            </a:r>
          </a:p>
          <a:p>
            <a:endParaRPr lang="en-US" dirty="0"/>
          </a:p>
          <a:p>
            <a:pPr marL="0" indent="0">
              <a:buNone/>
            </a:pPr>
            <a:endParaRPr lang="en-US" dirty="0"/>
          </a:p>
          <a:p>
            <a:endParaRPr lang="en-US" dirty="0"/>
          </a:p>
          <a:p>
            <a:endParaRPr lang="en-US" dirty="0"/>
          </a:p>
          <a:p>
            <a:endParaRPr lang="en-US" dirty="0"/>
          </a:p>
          <a:p>
            <a:endParaRPr lang="en-US" dirty="0"/>
          </a:p>
          <a:p>
            <a:r>
              <a:rPr lang="en-US" dirty="0"/>
              <a:t>Anti-Racist Action (ARA): example program = “</a:t>
            </a:r>
            <a:r>
              <a:rPr lang="en-US" dirty="0" err="1"/>
              <a:t>Copwatch</a:t>
            </a:r>
            <a:r>
              <a:rPr lang="en-US" dirty="0"/>
              <a:t>” </a:t>
            </a:r>
            <a:r>
              <a:rPr lang="en-US" dirty="0">
                <a:sym typeface="Wingdings" panose="05000000000000000000" pitchFamily="2" charset="2"/>
              </a:rPr>
              <a:t> the racists are “out there” and need to be challenged (“</a:t>
            </a:r>
            <a:r>
              <a:rPr lang="en-US" u="sng" dirty="0">
                <a:sym typeface="Wingdings" panose="05000000000000000000" pitchFamily="2" charset="2"/>
              </a:rPr>
              <a:t>we</a:t>
            </a:r>
            <a:r>
              <a:rPr lang="en-US" dirty="0">
                <a:sym typeface="Wingdings" panose="05000000000000000000" pitchFamily="2" charset="2"/>
              </a:rPr>
              <a:t> go where </a:t>
            </a:r>
            <a:r>
              <a:rPr lang="en-US" u="sng" dirty="0">
                <a:sym typeface="Wingdings" panose="05000000000000000000" pitchFamily="2" charset="2"/>
              </a:rPr>
              <a:t>they</a:t>
            </a:r>
            <a:r>
              <a:rPr lang="en-US" dirty="0">
                <a:sym typeface="Wingdings" panose="05000000000000000000" pitchFamily="2" charset="2"/>
              </a:rPr>
              <a:t> go”)</a:t>
            </a:r>
          </a:p>
          <a:p>
            <a:r>
              <a:rPr lang="en-US" dirty="0">
                <a:sym typeface="Wingdings" panose="05000000000000000000" pitchFamily="2" charset="2"/>
              </a:rPr>
              <a:t>People’s Institute for Survival &amp; Beyond: example program = “Undoing Racism” workshop  racism is in us, in our own organizations (“exploit the gate” for “gatekeepers”)</a:t>
            </a:r>
            <a:endParaRPr lang="en-US" dirty="0"/>
          </a:p>
        </p:txBody>
      </p:sp>
      <p:sp>
        <p:nvSpPr>
          <p:cNvPr id="6" name="Text Placeholder 5"/>
          <p:cNvSpPr>
            <a:spLocks noGrp="1"/>
          </p:cNvSpPr>
          <p:nvPr>
            <p:ph type="body" sz="quarter" idx="3"/>
          </p:nvPr>
        </p:nvSpPr>
        <p:spPr>
          <a:xfrm>
            <a:off x="6744226" y="996287"/>
            <a:ext cx="4622537" cy="576262"/>
          </a:xfrm>
        </p:spPr>
        <p:txBody>
          <a:bodyPr/>
          <a:lstStyle/>
          <a:p>
            <a:pPr algn="ctr"/>
            <a:r>
              <a:rPr lang="en-US" dirty="0"/>
              <a:t>Challenges</a:t>
            </a:r>
          </a:p>
        </p:txBody>
      </p:sp>
      <p:sp>
        <p:nvSpPr>
          <p:cNvPr id="7" name="Content Placeholder 6"/>
          <p:cNvSpPr>
            <a:spLocks noGrp="1"/>
          </p:cNvSpPr>
          <p:nvPr>
            <p:ph sz="quarter" idx="4"/>
          </p:nvPr>
        </p:nvSpPr>
        <p:spPr>
          <a:xfrm>
            <a:off x="6607967" y="1743502"/>
            <a:ext cx="4895056" cy="4698241"/>
          </a:xfrm>
        </p:spPr>
        <p:txBody>
          <a:bodyPr/>
          <a:lstStyle/>
          <a:p>
            <a:r>
              <a:rPr lang="en-US" dirty="0"/>
              <a:t>Maintaining relationships with other whites (Mike, p. 113; Nancy, p. 114)</a:t>
            </a:r>
          </a:p>
          <a:p>
            <a:r>
              <a:rPr lang="en-US" dirty="0"/>
              <a:t>Dyson: </a:t>
            </a:r>
            <a:r>
              <a:rPr lang="en-US" dirty="0">
                <a:hlinkClick r:id="rId2"/>
              </a:rPr>
              <a:t>Thanksgiving Dinner (3:19)</a:t>
            </a:r>
            <a:endParaRPr lang="en-US" dirty="0"/>
          </a:p>
          <a:p>
            <a:r>
              <a:rPr lang="en-US" dirty="0"/>
              <a:t>Establishing credibility/trust with people of color</a:t>
            </a:r>
          </a:p>
          <a:p>
            <a:r>
              <a:rPr lang="en-US" dirty="0"/>
              <a:t>Obstacle = “False Empathy” (Delgado)  (Jason, p. 120; Jessica)</a:t>
            </a:r>
          </a:p>
          <a:p>
            <a:r>
              <a:rPr lang="en-US" dirty="0"/>
              <a:t>Goal = Accountability &amp; Humility (Pam p. 121; David p. 124; Kendra p. 124-5)</a:t>
            </a:r>
          </a:p>
          <a:p>
            <a:r>
              <a:rPr lang="en-US" dirty="0" err="1"/>
              <a:t>Searles</a:t>
            </a:r>
            <a:r>
              <a:rPr lang="en-US" dirty="0"/>
              <a:t>: Gem </a:t>
            </a:r>
            <a:r>
              <a:rPr lang="en-US" dirty="0" err="1"/>
              <a:t>Droppin</a:t>
            </a:r>
            <a:r>
              <a:rPr lang="en-US" dirty="0"/>
              <a:t>’ </a:t>
            </a:r>
            <a:r>
              <a:rPr lang="en-US" dirty="0">
                <a:hlinkClick r:id="rId3"/>
              </a:rPr>
              <a:t>From White Savior to Ally (4min)</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484311" y="2115404"/>
            <a:ext cx="4588943" cy="1965278"/>
          </a:xfrm>
          <a:prstGeom prst="rect">
            <a:avLst/>
          </a:prstGeom>
        </p:spPr>
      </p:pic>
    </p:spTree>
    <p:extLst>
      <p:ext uri="{BB962C8B-B14F-4D97-AF65-F5344CB8AC3E}">
        <p14:creationId xmlns:p14="http://schemas.microsoft.com/office/powerpoint/2010/main" val="35214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79" y="180833"/>
            <a:ext cx="10986448" cy="1752599"/>
          </a:xfrm>
        </p:spPr>
        <p:txBody>
          <a:bodyPr>
            <a:normAutofit/>
          </a:bodyPr>
          <a:lstStyle/>
          <a:p>
            <a:r>
              <a:rPr lang="en-US" sz="3600" i="1" dirty="0"/>
              <a:t>White Men on Race:</a:t>
            </a:r>
            <a:br>
              <a:rPr lang="en-US" sz="3600" i="1" dirty="0"/>
            </a:br>
            <a:r>
              <a:rPr lang="en-US" sz="3600" i="1" dirty="0"/>
              <a:t>Power, Privilege &amp; the Shaping of Cultural Consciousness </a:t>
            </a:r>
            <a:r>
              <a:rPr lang="en-US" sz="3600" dirty="0"/>
              <a:t>(with Joe </a:t>
            </a:r>
            <a:r>
              <a:rPr lang="en-US" sz="3600" dirty="0" err="1"/>
              <a:t>Feagin</a:t>
            </a:r>
            <a:r>
              <a:rPr lang="en-US" sz="3600" dirty="0"/>
              <a:t>, 2003)</a:t>
            </a:r>
          </a:p>
        </p:txBody>
      </p:sp>
      <p:sp>
        <p:nvSpPr>
          <p:cNvPr id="3" name="Content Placeholder 2"/>
          <p:cNvSpPr>
            <a:spLocks noGrp="1"/>
          </p:cNvSpPr>
          <p:nvPr>
            <p:ph idx="1"/>
          </p:nvPr>
        </p:nvSpPr>
        <p:spPr>
          <a:xfrm>
            <a:off x="1484311" y="1933432"/>
            <a:ext cx="8205600" cy="4781267"/>
          </a:xfrm>
        </p:spPr>
        <p:txBody>
          <a:bodyPr>
            <a:normAutofit fontScale="77500" lnSpcReduction="20000"/>
          </a:bodyPr>
          <a:lstStyle/>
          <a:p>
            <a:r>
              <a:rPr lang="en-US" dirty="0"/>
              <a:t>Primary data: collected interviews with 100 “elite white men” (personal incomes of over $100K in 2000; powerful positions of influence)</a:t>
            </a:r>
          </a:p>
          <a:p>
            <a:r>
              <a:rPr lang="en-US" dirty="0"/>
              <a:t>Main questions: (1) What are the major beliefs and experiences these men have about race, and how aligned are they with reality? (2) When they are in positions to influence race-related situations (which is often, especially in hiring), what do they do and why?</a:t>
            </a:r>
          </a:p>
          <a:p>
            <a:r>
              <a:rPr lang="en-US" dirty="0"/>
              <a:t>Key Findings:</a:t>
            </a:r>
          </a:p>
          <a:p>
            <a:pPr marL="457200" indent="-457200">
              <a:buAutoNum type="arabicParenBoth"/>
            </a:pPr>
            <a:r>
              <a:rPr lang="en-US" dirty="0"/>
              <a:t>Their interactions with nonwhites are limited. They get their info either from TV news, or from non-equal-status contact (i.e., coworkers they supervise-- &amp; from other research, we know this kind of contact is superficial, at best). They have a lot of misinformation and misperceptions about people of color which they hold with much certainty. They have the power to influence others based on these misinformed positions.</a:t>
            </a:r>
          </a:p>
          <a:p>
            <a:pPr marL="457200" indent="-457200">
              <a:buAutoNum type="arabicParenBoth"/>
            </a:pPr>
            <a:r>
              <a:rPr lang="en-US" dirty="0"/>
              <a:t>When asked about situations of racism, most chose not to speak out or intervene, even if they did not agree, because they did not want to damage their relationships with these other whites.</a:t>
            </a:r>
          </a:p>
          <a:p>
            <a:pPr marL="457200" indent="-457200">
              <a:buAutoNum type="arabicParenBoth"/>
            </a:pPr>
            <a:endParaRPr lang="en-US" dirty="0"/>
          </a:p>
        </p:txBody>
      </p:sp>
      <p:pic>
        <p:nvPicPr>
          <p:cNvPr id="4" name="Picture 3"/>
          <p:cNvPicPr>
            <a:picLocks noChangeAspect="1"/>
          </p:cNvPicPr>
          <p:nvPr/>
        </p:nvPicPr>
        <p:blipFill>
          <a:blip r:embed="rId2"/>
          <a:stretch>
            <a:fillRect/>
          </a:stretch>
        </p:blipFill>
        <p:spPr>
          <a:xfrm>
            <a:off x="9835131" y="1704690"/>
            <a:ext cx="1743075" cy="2619375"/>
          </a:xfrm>
          <a:prstGeom prst="rect">
            <a:avLst/>
          </a:prstGeom>
        </p:spPr>
      </p:pic>
    </p:spTree>
    <p:extLst>
      <p:ext uri="{BB962C8B-B14F-4D97-AF65-F5344CB8AC3E}">
        <p14:creationId xmlns:p14="http://schemas.microsoft.com/office/powerpoint/2010/main" val="2515543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8124</TotalTime>
  <Words>2879</Words>
  <Application>Microsoft Macintosh PowerPoint</Application>
  <PresentationFormat>Widescreen</PresentationFormat>
  <Paragraphs>218</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Wingdings</vt:lpstr>
      <vt:lpstr>Parallax</vt:lpstr>
      <vt:lpstr>Research in  Critical White Studies: Breaking the Concrete Ceiling</vt:lpstr>
      <vt:lpstr>Today’s Objectives:</vt:lpstr>
      <vt:lpstr>What is White? Did “whites” always exist? Who invented “race” &amp; for what purpose?</vt:lpstr>
      <vt:lpstr>“White” invented to divide &amp; conquer Whiteness is relational</vt:lpstr>
      <vt:lpstr>Why “whiteness studies?” Critical White Studies</vt:lpstr>
      <vt:lpstr>My own journey: Becoming a Racism Researcher</vt:lpstr>
      <vt:lpstr>Whites Confront Racism:  White Antiracists &amp; Their Paths to Action (2001)</vt:lpstr>
      <vt:lpstr>Example Findings:</vt:lpstr>
      <vt:lpstr>White Men on Race: Power, Privilege &amp; the Shaping of Cultural Consciousness (with Joe Feagin, 2003)</vt:lpstr>
      <vt:lpstr>Example Findings</vt:lpstr>
      <vt:lpstr>The Racial Middle: Latinos &amp; Asian Americans Living Beyond the Racial Divide (2008)</vt:lpstr>
      <vt:lpstr>Example Findings</vt:lpstr>
      <vt:lpstr>White Privilege: Studying Racism by Naming the Unnamed  With Dr. Ninochka “Nosh” McTaggart Forthcoming, 2019, Cognella Press </vt:lpstr>
      <vt:lpstr>                     Prejudice                              Yes               No </vt:lpstr>
      <vt:lpstr>Prejudice/Discrimination  vs. Racism/Sexism</vt:lpstr>
      <vt:lpstr>White/Male Privilege Examples</vt:lpstr>
      <vt:lpstr>Prejudice points fingers at “bias”;  Racism widens our lens to the “unintentional”</vt:lpstr>
      <vt:lpstr>Effect/End Outcome is the Same!</vt:lpstr>
      <vt:lpstr>Where do we go from here? How to break the concrete ceiling</vt:lpstr>
      <vt:lpstr>Thoughts?  Questions?  Comments?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Critical White Studies: Breaking the Concrete Ceiling</dc:title>
  <dc:creator>Eileen Obrien</dc:creator>
  <cp:lastModifiedBy>Simpson, Andrea</cp:lastModifiedBy>
  <cp:revision>63</cp:revision>
  <dcterms:created xsi:type="dcterms:W3CDTF">2018-07-09T22:17:51Z</dcterms:created>
  <dcterms:modified xsi:type="dcterms:W3CDTF">2018-07-16T14:08:47Z</dcterms:modified>
</cp:coreProperties>
</file>